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tiff" ContentType="image/tiff"/>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76" r:id="rId1"/>
  </p:sldMasterIdLst>
  <p:notesMasterIdLst>
    <p:notesMasterId r:id="rId2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12192000" cy="6858000"/>
  <p:notesSz cx="6858000" cy="9144000"/>
  <p:custDataLst>
    <p:tags r:id="rId27"/>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98D8D"/>
    <a:srgbClr val="FC6046"/>
    <a:srgbClr val="000000"/>
    <a:srgbClr val="CCF1D2"/>
    <a:srgbClr val="E7F8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8"/>
    <p:restoredTop sz="84401" autoAdjust="0"/>
  </p:normalViewPr>
  <p:slideViewPr>
    <p:cSldViewPr snapToGrid="0" snapToObjects="1">
      <p:cViewPr varScale="1">
        <p:scale>
          <a:sx n="85" d="100"/>
          <a:sy n="85" d="100"/>
        </p:scale>
        <p:origin x="570" y="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B6B7EC5-7EB7-4D57-8AEA-A58CCFF813F0}" type="datetimeFigureOut">
              <a:rPr lang="de-DE" smtClean="0"/>
              <a:pPr/>
              <a:t>17.09.2019</a:t>
            </a:fld>
            <a:endParaRPr lang="de-DE"/>
          </a:p>
        </p:txBody>
      </p:sp>
      <p:sp>
        <p:nvSpPr>
          <p:cNvPr id="4" name="Folienbildplatzhalt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0BEB2E2-C548-476D-B37C-63596AA32D31}" type="slidenum">
              <a:rPr lang="de-DE" smtClean="0"/>
              <a:pPr/>
              <a:t>‹#›</a:t>
            </a:fld>
            <a:endParaRPr lang="de-DE"/>
          </a:p>
        </p:txBody>
      </p:sp>
    </p:spTree>
    <p:extLst>
      <p:ext uri="{BB962C8B-B14F-4D97-AF65-F5344CB8AC3E}">
        <p14:creationId xmlns:p14="http://schemas.microsoft.com/office/powerpoint/2010/main" val="42781135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normAutofit/>
          </a:bodyPr>
          <a:lstStyle/>
          <a:p>
            <a:endParaRPr lang="en-CA" dirty="0"/>
          </a:p>
        </p:txBody>
      </p:sp>
      <p:sp>
        <p:nvSpPr>
          <p:cNvPr id="4" name="Espace réservé du numéro de diapositive 3"/>
          <p:cNvSpPr>
            <a:spLocks noGrp="1"/>
          </p:cNvSpPr>
          <p:nvPr>
            <p:ph type="sldNum" sz="quarter" idx="10"/>
          </p:nvPr>
        </p:nvSpPr>
        <p:spPr/>
        <p:txBody>
          <a:bodyPr/>
          <a:lstStyle/>
          <a:p>
            <a:fld id="{5C00192B-EABA-6F42-994A-77BF1DF02DB1}" type="slidenum">
              <a:rPr lang="en-CA" smtClean="0"/>
              <a:t>2</a:t>
            </a:fld>
            <a:endParaRPr lang="en-CA"/>
          </a:p>
        </p:txBody>
      </p:sp>
    </p:spTree>
    <p:extLst>
      <p:ext uri="{BB962C8B-B14F-4D97-AF65-F5344CB8AC3E}">
        <p14:creationId xmlns:p14="http://schemas.microsoft.com/office/powerpoint/2010/main" val="32784032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43000" y="685800"/>
            <a:ext cx="4572000" cy="3429000"/>
          </a:xfrm>
        </p:spPr>
      </p:sp>
      <p:sp>
        <p:nvSpPr>
          <p:cNvPr id="3" name="Espace réservé des commentaires 2"/>
          <p:cNvSpPr>
            <a:spLocks noGrp="1"/>
          </p:cNvSpPr>
          <p:nvPr>
            <p:ph type="body" idx="1"/>
          </p:nvPr>
        </p:nvSpPr>
        <p:spPr/>
        <p:txBody>
          <a:bodyPr>
            <a:normAutofit/>
          </a:bodyPr>
          <a:lstStyle/>
          <a:p>
            <a:endParaRPr lang="en-CA" dirty="0"/>
          </a:p>
        </p:txBody>
      </p:sp>
      <p:sp>
        <p:nvSpPr>
          <p:cNvPr id="4" name="Espace réservé du numéro de diapositive 3"/>
          <p:cNvSpPr>
            <a:spLocks noGrp="1"/>
          </p:cNvSpPr>
          <p:nvPr>
            <p:ph type="sldNum" sz="quarter" idx="10"/>
          </p:nvPr>
        </p:nvSpPr>
        <p:spPr/>
        <p:txBody>
          <a:bodyPr/>
          <a:lstStyle/>
          <a:p>
            <a:fld id="{5C00192B-EABA-6F42-994A-77BF1DF02DB1}" type="slidenum">
              <a:rPr lang="en-CA" smtClean="0"/>
              <a:t>15</a:t>
            </a:fld>
            <a:endParaRPr lang="en-CA"/>
          </a:p>
        </p:txBody>
      </p:sp>
    </p:spTree>
    <p:extLst>
      <p:ext uri="{BB962C8B-B14F-4D97-AF65-F5344CB8AC3E}">
        <p14:creationId xmlns:p14="http://schemas.microsoft.com/office/powerpoint/2010/main" val="28673212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143000" y="685800"/>
            <a:ext cx="4572000" cy="3429000"/>
          </a:xfrm>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 </a:t>
            </a:r>
            <a:r>
              <a:rPr lang="en-GB" sz="1200" kern="1200" dirty="0" err="1">
                <a:solidFill>
                  <a:schemeClr val="tx1"/>
                </a:solidFill>
                <a:effectLst/>
                <a:latin typeface="+mn-lt"/>
                <a:ea typeface="+mn-ea"/>
                <a:cs typeface="+mn-cs"/>
              </a:rPr>
              <a:t>eITUS</a:t>
            </a:r>
            <a:r>
              <a:rPr lang="en-GB" sz="1200" kern="1200" dirty="0">
                <a:solidFill>
                  <a:schemeClr val="tx1"/>
                </a:solidFill>
                <a:effectLst/>
                <a:latin typeface="+mn-lt"/>
                <a:ea typeface="+mn-ea"/>
                <a:cs typeface="+mn-cs"/>
              </a:rPr>
              <a:t> framework sets up, configures, executes and analyses the simulation results. Model-based design combined with a simulation-based fault injection technique and a virtual robot poses as a promising solution for an early safety assessment of robotics systems. The added value of including robots and environment models is that the maximum time before the robot dynamics are unsafely affected can be identified. In other words, it allows quantitatively estimating the relationship of an individual failure to the degree of misbehaviour on robot level. </a:t>
            </a:r>
          </a:p>
          <a:p>
            <a:endParaRPr lang="en-GB" dirty="0"/>
          </a:p>
        </p:txBody>
      </p:sp>
      <p:sp>
        <p:nvSpPr>
          <p:cNvPr id="4" name="Marcador de número de diapositiva 3"/>
          <p:cNvSpPr>
            <a:spLocks noGrp="1"/>
          </p:cNvSpPr>
          <p:nvPr>
            <p:ph type="sldNum" sz="quarter" idx="5"/>
          </p:nvPr>
        </p:nvSpPr>
        <p:spPr/>
        <p:txBody>
          <a:bodyPr/>
          <a:lstStyle/>
          <a:p>
            <a:fld id="{62E93200-6987-4A0B-AF0B-9640AE7B5917}" type="slidenum">
              <a:rPr lang="en-GB" smtClean="0"/>
              <a:t>16</a:t>
            </a:fld>
            <a:endParaRPr lang="en-GB"/>
          </a:p>
        </p:txBody>
      </p:sp>
    </p:spTree>
    <p:extLst>
      <p:ext uri="{BB962C8B-B14F-4D97-AF65-F5344CB8AC3E}">
        <p14:creationId xmlns:p14="http://schemas.microsoft.com/office/powerpoint/2010/main" val="10821515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43000" y="685800"/>
            <a:ext cx="4572000" cy="3429000"/>
          </a:xfrm>
        </p:spPr>
      </p:sp>
      <p:sp>
        <p:nvSpPr>
          <p:cNvPr id="3" name="Espace réservé des commentair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50BEB2E2-C548-476D-B37C-63596AA32D31}" type="slidenum">
              <a:rPr lang="de-DE" smtClean="0"/>
              <a:pPr/>
              <a:t>17</a:t>
            </a:fld>
            <a:endParaRPr lang="de-DE"/>
          </a:p>
        </p:txBody>
      </p:sp>
    </p:spTree>
    <p:extLst>
      <p:ext uri="{BB962C8B-B14F-4D97-AF65-F5344CB8AC3E}">
        <p14:creationId xmlns:p14="http://schemas.microsoft.com/office/powerpoint/2010/main" val="4818576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43000" y="685800"/>
            <a:ext cx="4572000" cy="3429000"/>
          </a:xfrm>
        </p:spPr>
      </p:sp>
      <p:sp>
        <p:nvSpPr>
          <p:cNvPr id="3" name="Espace réservé des commentair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50BEB2E2-C548-476D-B37C-63596AA32D31}" type="slidenum">
              <a:rPr lang="de-DE" smtClean="0"/>
              <a:pPr/>
              <a:t>19</a:t>
            </a:fld>
            <a:endParaRPr lang="de-DE"/>
          </a:p>
        </p:txBody>
      </p:sp>
    </p:spTree>
    <p:extLst>
      <p:ext uri="{BB962C8B-B14F-4D97-AF65-F5344CB8AC3E}">
        <p14:creationId xmlns:p14="http://schemas.microsoft.com/office/powerpoint/2010/main" val="42217441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43000" y="685800"/>
            <a:ext cx="4572000" cy="3429000"/>
          </a:xfrm>
        </p:spPr>
      </p:sp>
      <p:sp>
        <p:nvSpPr>
          <p:cNvPr id="3" name="Espace réservé des commentair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50BEB2E2-C548-476D-B37C-63596AA32D31}" type="slidenum">
              <a:rPr lang="de-DE" smtClean="0"/>
              <a:pPr/>
              <a:t>21</a:t>
            </a:fld>
            <a:endParaRPr lang="de-DE"/>
          </a:p>
        </p:txBody>
      </p:sp>
    </p:spTree>
    <p:extLst>
      <p:ext uri="{BB962C8B-B14F-4D97-AF65-F5344CB8AC3E}">
        <p14:creationId xmlns:p14="http://schemas.microsoft.com/office/powerpoint/2010/main" val="35978561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indent="-171450">
              <a:buFont typeface="Arial" panose="020B0604020202020204" pitchFamily="34" charset="0"/>
              <a:buChar char="•"/>
            </a:pPr>
            <a:endParaRPr lang="en-US" dirty="0" smtClean="0">
              <a:solidFill>
                <a:srgbClr val="FF0000"/>
              </a:solidFill>
            </a:endParaRPr>
          </a:p>
        </p:txBody>
      </p:sp>
      <p:sp>
        <p:nvSpPr>
          <p:cNvPr id="4" name="Espace réservé du numéro de diapositive 3"/>
          <p:cNvSpPr>
            <a:spLocks noGrp="1"/>
          </p:cNvSpPr>
          <p:nvPr>
            <p:ph type="sldNum" sz="quarter" idx="10"/>
          </p:nvPr>
        </p:nvSpPr>
        <p:spPr/>
        <p:txBody>
          <a:bodyPr/>
          <a:lstStyle/>
          <a:p>
            <a:fld id="{5A923EF4-9A1D-410B-9632-68A9EC50A220}" type="slidenum">
              <a:rPr lang="en-US" smtClean="0"/>
              <a:t>23</a:t>
            </a:fld>
            <a:endParaRPr lang="en-US"/>
          </a:p>
        </p:txBody>
      </p:sp>
    </p:spTree>
    <p:extLst>
      <p:ext uri="{BB962C8B-B14F-4D97-AF65-F5344CB8AC3E}">
        <p14:creationId xmlns:p14="http://schemas.microsoft.com/office/powerpoint/2010/main" val="27035884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43000" y="685800"/>
            <a:ext cx="4572000" cy="3429000"/>
          </a:xfrm>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0BEB2E2-C548-476D-B37C-63596AA32D31}" type="slidenum">
              <a:rPr lang="de-DE" smtClean="0"/>
              <a:pPr/>
              <a:t>24</a:t>
            </a:fld>
            <a:endParaRPr lang="de-DE"/>
          </a:p>
        </p:txBody>
      </p:sp>
    </p:spTree>
    <p:extLst>
      <p:ext uri="{BB962C8B-B14F-4D97-AF65-F5344CB8AC3E}">
        <p14:creationId xmlns:p14="http://schemas.microsoft.com/office/powerpoint/2010/main" val="9728226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normAutofit/>
          </a:bodyPr>
          <a:lstStyle/>
          <a:p>
            <a:endParaRPr lang="en-CA" dirty="0"/>
          </a:p>
        </p:txBody>
      </p:sp>
      <p:sp>
        <p:nvSpPr>
          <p:cNvPr id="4" name="Espace réservé du numéro de diapositive 3"/>
          <p:cNvSpPr>
            <a:spLocks noGrp="1"/>
          </p:cNvSpPr>
          <p:nvPr>
            <p:ph type="sldNum" sz="quarter" idx="10"/>
          </p:nvPr>
        </p:nvSpPr>
        <p:spPr/>
        <p:txBody>
          <a:bodyPr/>
          <a:lstStyle/>
          <a:p>
            <a:fld id="{5C00192B-EABA-6F42-994A-77BF1DF02DB1}" type="slidenum">
              <a:rPr lang="en-CA" smtClean="0"/>
              <a:t>3</a:t>
            </a:fld>
            <a:endParaRPr lang="en-CA"/>
          </a:p>
        </p:txBody>
      </p:sp>
    </p:spTree>
    <p:extLst>
      <p:ext uri="{BB962C8B-B14F-4D97-AF65-F5344CB8AC3E}">
        <p14:creationId xmlns:p14="http://schemas.microsoft.com/office/powerpoint/2010/main" val="7042689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normAutofit/>
          </a:bodyPr>
          <a:lstStyle/>
          <a:p>
            <a:endParaRPr lang="en-CA" dirty="0"/>
          </a:p>
        </p:txBody>
      </p:sp>
      <p:sp>
        <p:nvSpPr>
          <p:cNvPr id="4" name="Espace réservé du numéro de diapositive 3"/>
          <p:cNvSpPr>
            <a:spLocks noGrp="1"/>
          </p:cNvSpPr>
          <p:nvPr>
            <p:ph type="sldNum" sz="quarter" idx="10"/>
          </p:nvPr>
        </p:nvSpPr>
        <p:spPr/>
        <p:txBody>
          <a:bodyPr/>
          <a:lstStyle/>
          <a:p>
            <a:fld id="{5C00192B-EABA-6F42-994A-77BF1DF02DB1}" type="slidenum">
              <a:rPr lang="en-CA" smtClean="0"/>
              <a:t>5</a:t>
            </a:fld>
            <a:endParaRPr lang="en-CA"/>
          </a:p>
        </p:txBody>
      </p:sp>
    </p:spTree>
    <p:extLst>
      <p:ext uri="{BB962C8B-B14F-4D97-AF65-F5344CB8AC3E}">
        <p14:creationId xmlns:p14="http://schemas.microsoft.com/office/powerpoint/2010/main" val="23863715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43000" y="685800"/>
            <a:ext cx="4572000" cy="3429000"/>
          </a:xfrm>
        </p:spPr>
      </p:sp>
      <p:sp>
        <p:nvSpPr>
          <p:cNvPr id="3" name="Espace réservé des notes 2"/>
          <p:cNvSpPr>
            <a:spLocks noGrp="1"/>
          </p:cNvSpPr>
          <p:nvPr>
            <p:ph type="body" idx="1"/>
          </p:nvPr>
        </p:nvSpPr>
        <p:spPr/>
        <p:txBody>
          <a:bodyPr/>
          <a:lstStyle/>
          <a:p>
            <a:r>
              <a:rPr lang="en-GB" dirty="0" err="1" smtClean="0"/>
              <a:t>RobMoSys</a:t>
            </a:r>
            <a:r>
              <a:rPr lang="en-GB" dirty="0" smtClean="0"/>
              <a:t> follows a </a:t>
            </a:r>
            <a:r>
              <a:rPr lang="en-GB" b="1" dirty="0" smtClean="0"/>
              <a:t>model-driven approach to standardise those concepts</a:t>
            </a:r>
            <a:r>
              <a:rPr lang="en-GB" dirty="0" smtClean="0"/>
              <a:t>.</a:t>
            </a:r>
            <a:endParaRPr lang="en-GB" baseline="0" dirty="0" smtClean="0"/>
          </a:p>
          <a:p>
            <a:r>
              <a:rPr lang="en-GB" baseline="0" dirty="0" smtClean="0"/>
              <a:t>We have defined </a:t>
            </a:r>
            <a:r>
              <a:rPr lang="en-GB" b="1" baseline="0" dirty="0" smtClean="0"/>
              <a:t>composition structures organised in semantically related concepts</a:t>
            </a:r>
            <a:r>
              <a:rPr lang="en-GB" baseline="0" dirty="0" smtClean="0"/>
              <a:t>, which provides a </a:t>
            </a:r>
            <a:r>
              <a:rPr lang="en-GB" b="1" baseline="0" dirty="0" smtClean="0"/>
              <a:t>common and harmonized way to perform multiple development activities</a:t>
            </a:r>
            <a:r>
              <a:rPr lang="en-GB" baseline="0" dirty="0" smtClean="0"/>
              <a:t>, such as architectural design, validation and verification, code generation and deployment.</a:t>
            </a:r>
          </a:p>
          <a:p>
            <a:r>
              <a:rPr lang="en-GB" baseline="0" dirty="0" err="1" smtClean="0"/>
              <a:t>RobMoSys</a:t>
            </a:r>
            <a:r>
              <a:rPr lang="en-GB" baseline="0" dirty="0" smtClean="0"/>
              <a:t> enables </a:t>
            </a:r>
            <a:r>
              <a:rPr lang="en-GB" b="1" baseline="0" dirty="0" smtClean="0"/>
              <a:t>separation of concerns </a:t>
            </a:r>
            <a:r>
              <a:rPr lang="en-GB" baseline="0" dirty="0" smtClean="0"/>
              <a:t>as a mechanism to </a:t>
            </a:r>
            <a:r>
              <a:rPr lang="en-GB" b="1" baseline="0" dirty="0" smtClean="0"/>
              <a:t>distribute the complexity </a:t>
            </a:r>
            <a:r>
              <a:rPr lang="en-GB" baseline="0" dirty="0" smtClean="0"/>
              <a:t>of the development problem and to </a:t>
            </a:r>
            <a:r>
              <a:rPr lang="en-GB" b="1" baseline="0" dirty="0" smtClean="0"/>
              <a:t>collaborate</a:t>
            </a:r>
            <a:r>
              <a:rPr lang="en-GB" baseline="0" dirty="0" smtClean="0"/>
              <a:t> in a consistent way.</a:t>
            </a:r>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0BEB2E2-C548-476D-B37C-63596AA32D31}"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239871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indent="-171450">
              <a:buFont typeface="Arial" panose="020B0604020202020204" pitchFamily="34" charset="0"/>
              <a:buChar char="•"/>
            </a:pPr>
            <a:endParaRPr lang="fr-FR" dirty="0">
              <a:solidFill>
                <a:srgbClr val="FF0000"/>
              </a:solidFill>
            </a:endParaRPr>
          </a:p>
        </p:txBody>
      </p:sp>
      <p:sp>
        <p:nvSpPr>
          <p:cNvPr id="4" name="Espace réservé du numéro de diapositive 3"/>
          <p:cNvSpPr>
            <a:spLocks noGrp="1"/>
          </p:cNvSpPr>
          <p:nvPr>
            <p:ph type="sldNum" sz="quarter" idx="10"/>
          </p:nvPr>
        </p:nvSpPr>
        <p:spPr/>
        <p:txBody>
          <a:bodyPr/>
          <a:lstStyle/>
          <a:p>
            <a:fld id="{5A923EF4-9A1D-410B-9632-68A9EC50A220}" type="slidenum">
              <a:rPr lang="en-US" smtClean="0"/>
              <a:t>7</a:t>
            </a:fld>
            <a:endParaRPr lang="en-US"/>
          </a:p>
        </p:txBody>
      </p:sp>
    </p:spTree>
    <p:extLst>
      <p:ext uri="{BB962C8B-B14F-4D97-AF65-F5344CB8AC3E}">
        <p14:creationId xmlns:p14="http://schemas.microsoft.com/office/powerpoint/2010/main" val="22714322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43000" y="685800"/>
            <a:ext cx="4572000" cy="3429000"/>
          </a:xfrm>
        </p:spPr>
      </p:sp>
      <p:sp>
        <p:nvSpPr>
          <p:cNvPr id="3" name="Espace réservé des commentaires 2"/>
          <p:cNvSpPr>
            <a:spLocks noGrp="1"/>
          </p:cNvSpPr>
          <p:nvPr>
            <p:ph type="body" idx="1"/>
          </p:nvPr>
        </p:nvSpPr>
        <p:spPr/>
        <p:txBody>
          <a:bodyPr>
            <a:normAutofit/>
          </a:bodyPr>
          <a:lstStyle/>
          <a:p>
            <a:r>
              <a:rPr lang="en-CA" dirty="0" err="1" smtClean="0"/>
              <a:t>Différentes</a:t>
            </a:r>
            <a:r>
              <a:rPr lang="en-CA" dirty="0" smtClean="0"/>
              <a:t> </a:t>
            </a:r>
            <a:r>
              <a:rPr lang="en-CA" dirty="0" err="1" smtClean="0"/>
              <a:t>vues</a:t>
            </a:r>
            <a:r>
              <a:rPr lang="en-CA" dirty="0" smtClean="0"/>
              <a:t> du </a:t>
            </a:r>
            <a:r>
              <a:rPr lang="en-CA" dirty="0" err="1" smtClean="0"/>
              <a:t>système</a:t>
            </a:r>
            <a:r>
              <a:rPr lang="en-CA" dirty="0" smtClean="0"/>
              <a:t> au lieu de la </a:t>
            </a:r>
            <a:r>
              <a:rPr lang="en-CA" dirty="0" err="1" smtClean="0"/>
              <a:t>programmation</a:t>
            </a:r>
            <a:r>
              <a:rPr lang="en-CA" dirty="0" smtClean="0"/>
              <a:t> </a:t>
            </a:r>
            <a:r>
              <a:rPr lang="en-CA" dirty="0" err="1" smtClean="0"/>
              <a:t>classique</a:t>
            </a:r>
            <a:endParaRPr lang="en-CA" dirty="0"/>
          </a:p>
        </p:txBody>
      </p:sp>
      <p:sp>
        <p:nvSpPr>
          <p:cNvPr id="4" name="Espace réservé du numéro de diapositive 3"/>
          <p:cNvSpPr>
            <a:spLocks noGrp="1"/>
          </p:cNvSpPr>
          <p:nvPr>
            <p:ph type="sldNum" sz="quarter" idx="10"/>
          </p:nvPr>
        </p:nvSpPr>
        <p:spPr/>
        <p:txBody>
          <a:bodyPr/>
          <a:lstStyle/>
          <a:p>
            <a:fld id="{5C00192B-EABA-6F42-994A-77BF1DF02DB1}" type="slidenum">
              <a:rPr lang="en-CA" smtClean="0"/>
              <a:t>8</a:t>
            </a:fld>
            <a:endParaRPr lang="en-CA"/>
          </a:p>
        </p:txBody>
      </p:sp>
    </p:spTree>
    <p:extLst>
      <p:ext uri="{BB962C8B-B14F-4D97-AF65-F5344CB8AC3E}">
        <p14:creationId xmlns:p14="http://schemas.microsoft.com/office/powerpoint/2010/main" val="37180692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indent="-171450">
              <a:buFont typeface="Arial" panose="020B0604020202020204" pitchFamily="34" charset="0"/>
              <a:buChar char="•"/>
            </a:pPr>
            <a:r>
              <a:rPr lang="en-US" dirty="0" smtClean="0">
                <a:solidFill>
                  <a:srgbClr val="FF0000"/>
                </a:solidFill>
              </a:rPr>
              <a:t>Hazard Analysis</a:t>
            </a:r>
            <a:endParaRPr lang="en-US" baseline="0" dirty="0" smtClean="0">
              <a:solidFill>
                <a:srgbClr val="FF0000"/>
              </a:solidFill>
            </a:endParaRPr>
          </a:p>
          <a:p>
            <a:pPr marL="628650" lvl="1"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Elicitation of severity of hazards impact guided by standards (PHA, SHA, FHA)</a:t>
            </a:r>
          </a:p>
          <a:p>
            <a:pPr marL="171450" lvl="0" indent="-171450">
              <a:buFont typeface="Arial" panose="020B0604020202020204" pitchFamily="34" charset="0"/>
              <a:buChar char="•"/>
            </a:pPr>
            <a:endParaRPr lang="en-US" dirty="0" smtClean="0">
              <a:solidFill>
                <a:srgbClr val="FF0000"/>
              </a:solidFill>
            </a:endParaRPr>
          </a:p>
          <a:p>
            <a:pPr marL="171450" lvl="0" indent="-171450">
              <a:buFont typeface="Arial" panose="020B0604020202020204" pitchFamily="34" charset="0"/>
              <a:buChar char="•"/>
            </a:pPr>
            <a:r>
              <a:rPr lang="en-US" dirty="0" smtClean="0"/>
              <a:t>Failure Mode &amp; Effect Analysis</a:t>
            </a:r>
          </a:p>
          <a:p>
            <a:pPr marL="628650" lvl="1" indent="-171450">
              <a:buFont typeface="Arial" panose="020B0604020202020204" pitchFamily="34" charset="0"/>
              <a:buChar char="•"/>
            </a:pPr>
            <a:r>
              <a:rPr lang="en-US" dirty="0" smtClean="0">
                <a:solidFill>
                  <a:srgbClr val="FF0000"/>
                </a:solidFill>
              </a:rPr>
              <a:t>Framework and engines for analysis of causes and effects of component failures (FMEA</a:t>
            </a:r>
          </a:p>
          <a:p>
            <a:pPr marL="628650" lvl="1" indent="-171450">
              <a:buFont typeface="Arial" panose="020B0604020202020204" pitchFamily="34" charset="0"/>
              <a:buChar char="•"/>
            </a:pPr>
            <a:r>
              <a:rPr lang="en-US" dirty="0" smtClean="0">
                <a:solidFill>
                  <a:srgbClr val="FF0000"/>
                </a:solidFill>
              </a:rPr>
              <a:t>Generation of FMEA reports in the form of tables, documentation, and friendly-readable formats</a:t>
            </a:r>
          </a:p>
          <a:p>
            <a:pPr marL="171450" lvl="0" indent="-171450">
              <a:buFont typeface="Arial" panose="020B0604020202020204" pitchFamily="34" charset="0"/>
              <a:buChar char="•"/>
            </a:pPr>
            <a:endParaRPr lang="en-US" dirty="0" smtClean="0">
              <a:solidFill>
                <a:srgbClr val="FF0000"/>
              </a:solidFill>
            </a:endParaRPr>
          </a:p>
          <a:p>
            <a:pPr marL="171450" lvl="0" indent="-171450">
              <a:buFont typeface="Arial" panose="020B0604020202020204" pitchFamily="34" charset="0"/>
              <a:buChar char="•"/>
            </a:pPr>
            <a:r>
              <a:rPr lang="en-US" dirty="0" smtClean="0">
                <a:solidFill>
                  <a:srgbClr val="FF0000"/>
                </a:solidFill>
              </a:rPr>
              <a:t>Fault Trees </a:t>
            </a:r>
            <a:r>
              <a:rPr lang="en-US" dirty="0" smtClean="0"/>
              <a:t>Analysis</a:t>
            </a:r>
            <a:endParaRPr lang="en-US" dirty="0" smtClean="0">
              <a:solidFill>
                <a:srgbClr val="FF0000"/>
              </a:solidFill>
            </a:endParaRPr>
          </a:p>
          <a:p>
            <a:pPr marL="628650" lvl="1" indent="-171450">
              <a:buFont typeface="Arial" panose="020B0604020202020204" pitchFamily="34" charset="0"/>
              <a:buChar char="•"/>
            </a:pPr>
            <a:r>
              <a:rPr lang="en-US" dirty="0" smtClean="0">
                <a:solidFill>
                  <a:srgbClr val="FF0000"/>
                </a:solidFill>
              </a:rPr>
              <a:t>Generation of Fault Trees by propagation of failure behavior (FTA), and qualitative or quantitative evaluation (probabilistic, sensitive)</a:t>
            </a:r>
          </a:p>
          <a:p>
            <a:pPr marL="171450" lvl="0" indent="-171450">
              <a:buFont typeface="Arial" panose="020B0604020202020204" pitchFamily="34" charset="0"/>
              <a:buChar char="•"/>
            </a:pPr>
            <a:endParaRPr lang="en-US" dirty="0" smtClean="0">
              <a:solidFill>
                <a:srgbClr val="FF0000"/>
              </a:solidFill>
            </a:endParaRPr>
          </a:p>
          <a:p>
            <a:pPr marL="171450" lvl="0" indent="-171450">
              <a:buFont typeface="Arial" panose="020B0604020202020204" pitchFamily="34" charset="0"/>
              <a:buChar char="•"/>
            </a:pPr>
            <a:r>
              <a:rPr lang="en-US" dirty="0" smtClean="0"/>
              <a:t>Property Verification</a:t>
            </a:r>
          </a:p>
          <a:p>
            <a:pPr marL="628650" lvl="1" indent="-171450">
              <a:buFont typeface="Arial" panose="020B0604020202020204" pitchFamily="34" charset="0"/>
              <a:buChar char="•"/>
            </a:pPr>
            <a:r>
              <a:rPr lang="en-US" dirty="0" smtClean="0">
                <a:solidFill>
                  <a:srgbClr val="FF0000"/>
                </a:solidFill>
              </a:rPr>
              <a:t>Formal verification of safety CTL/LTL properties</a:t>
            </a:r>
          </a:p>
          <a:p>
            <a:pPr marL="171450" lvl="0" indent="-171450">
              <a:buFont typeface="Arial" panose="020B0604020202020204" pitchFamily="34" charset="0"/>
              <a:buChar char="•"/>
            </a:pPr>
            <a:endParaRPr lang="en-US" dirty="0" smtClean="0">
              <a:solidFill>
                <a:srgbClr val="FF0000"/>
              </a:solidFill>
            </a:endParaRPr>
          </a:p>
          <a:p>
            <a:pPr marL="171450" lvl="0" indent="-171450">
              <a:buFont typeface="Arial" panose="020B0604020202020204" pitchFamily="34" charset="0"/>
              <a:buChar char="•"/>
            </a:pPr>
            <a:r>
              <a:rPr lang="en-US" dirty="0" smtClean="0">
                <a:solidFill>
                  <a:srgbClr val="FF0000"/>
                </a:solidFill>
              </a:rPr>
              <a:t>Safety Guidelines</a:t>
            </a:r>
          </a:p>
          <a:p>
            <a:pPr marL="628650" lvl="1" indent="-171450">
              <a:buFont typeface="Arial" panose="020B0604020202020204" pitchFamily="34" charset="0"/>
              <a:buChar char="•"/>
            </a:pPr>
            <a:r>
              <a:rPr lang="en-US" dirty="0" smtClean="0">
                <a:solidFill>
                  <a:srgbClr val="FF0000"/>
                </a:solidFill>
              </a:rPr>
              <a:t>ISO-DIS 13482: Safety of Personal Care Robots</a:t>
            </a:r>
          </a:p>
        </p:txBody>
      </p:sp>
      <p:sp>
        <p:nvSpPr>
          <p:cNvPr id="4" name="Espace réservé du numéro de diapositive 3"/>
          <p:cNvSpPr>
            <a:spLocks noGrp="1"/>
          </p:cNvSpPr>
          <p:nvPr>
            <p:ph type="sldNum" sz="quarter" idx="10"/>
          </p:nvPr>
        </p:nvSpPr>
        <p:spPr/>
        <p:txBody>
          <a:bodyPr/>
          <a:lstStyle/>
          <a:p>
            <a:fld id="{5A923EF4-9A1D-410B-9632-68A9EC50A220}" type="slidenum">
              <a:rPr lang="en-US" smtClean="0"/>
              <a:t>9</a:t>
            </a:fld>
            <a:endParaRPr lang="en-US"/>
          </a:p>
        </p:txBody>
      </p:sp>
    </p:spTree>
    <p:extLst>
      <p:ext uri="{BB962C8B-B14F-4D97-AF65-F5344CB8AC3E}">
        <p14:creationId xmlns:p14="http://schemas.microsoft.com/office/powerpoint/2010/main" val="8402169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43000" y="685800"/>
            <a:ext cx="4572000" cy="3429000"/>
          </a:xfrm>
        </p:spPr>
      </p:sp>
      <p:sp>
        <p:nvSpPr>
          <p:cNvPr id="3" name="Espace réservé des commentaires 2"/>
          <p:cNvSpPr>
            <a:spLocks noGrp="1"/>
          </p:cNvSpPr>
          <p:nvPr>
            <p:ph type="body" idx="1"/>
          </p:nvPr>
        </p:nvSpPr>
        <p:spPr/>
        <p:txBody>
          <a:bodyPr>
            <a:normAutofit/>
          </a:bodyPr>
          <a:lstStyle/>
          <a:p>
            <a:endParaRPr lang="en-CA" dirty="0"/>
          </a:p>
        </p:txBody>
      </p:sp>
      <p:sp>
        <p:nvSpPr>
          <p:cNvPr id="4" name="Espace réservé du numéro de diapositive 3"/>
          <p:cNvSpPr>
            <a:spLocks noGrp="1"/>
          </p:cNvSpPr>
          <p:nvPr>
            <p:ph type="sldNum" sz="quarter" idx="10"/>
          </p:nvPr>
        </p:nvSpPr>
        <p:spPr/>
        <p:txBody>
          <a:bodyPr/>
          <a:lstStyle/>
          <a:p>
            <a:fld id="{5C00192B-EABA-6F42-994A-77BF1DF02DB1}" type="slidenum">
              <a:rPr lang="en-CA" smtClean="0"/>
              <a:t>10</a:t>
            </a:fld>
            <a:endParaRPr lang="en-CA"/>
          </a:p>
        </p:txBody>
      </p:sp>
    </p:spTree>
    <p:extLst>
      <p:ext uri="{BB962C8B-B14F-4D97-AF65-F5344CB8AC3E}">
        <p14:creationId xmlns:p14="http://schemas.microsoft.com/office/powerpoint/2010/main" val="34591312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normAutofit/>
          </a:bodyPr>
          <a:lstStyle/>
          <a:p>
            <a:endParaRPr lang="en-CA" dirty="0"/>
          </a:p>
        </p:txBody>
      </p:sp>
      <p:sp>
        <p:nvSpPr>
          <p:cNvPr id="4" name="Espace réservé du numéro de diapositive 3"/>
          <p:cNvSpPr>
            <a:spLocks noGrp="1"/>
          </p:cNvSpPr>
          <p:nvPr>
            <p:ph type="sldNum" sz="quarter" idx="10"/>
          </p:nvPr>
        </p:nvSpPr>
        <p:spPr/>
        <p:txBody>
          <a:bodyPr/>
          <a:lstStyle/>
          <a:p>
            <a:fld id="{5C00192B-EABA-6F42-994A-77BF1DF02DB1}" type="slidenum">
              <a:rPr lang="en-CA" smtClean="0"/>
              <a:t>12</a:t>
            </a:fld>
            <a:endParaRPr lang="en-CA"/>
          </a:p>
        </p:txBody>
      </p:sp>
    </p:spTree>
    <p:extLst>
      <p:ext uri="{BB962C8B-B14F-4D97-AF65-F5344CB8AC3E}">
        <p14:creationId xmlns:p14="http://schemas.microsoft.com/office/powerpoint/2010/main" val="2708500003"/>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4.jpg"/><Relationship Id="rId1" Type="http://schemas.openxmlformats.org/officeDocument/2006/relationships/slideMaster" Target="../slideMasters/slideMaster1.xml"/><Relationship Id="rId6" Type="http://schemas.openxmlformats.org/officeDocument/2006/relationships/image" Target="../media/image8.jpg"/><Relationship Id="rId5" Type="http://schemas.openxmlformats.org/officeDocument/2006/relationships/image" Target="../media/image7.jpg"/><Relationship Id="rId10" Type="http://schemas.openxmlformats.org/officeDocument/2006/relationships/image" Target="../media/image12.png"/><Relationship Id="rId4" Type="http://schemas.openxmlformats.org/officeDocument/2006/relationships/image" Target="../media/image6.jpg"/><Relationship Id="rId9" Type="http://schemas.openxmlformats.org/officeDocument/2006/relationships/image" Target="../media/image11.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fr-FR" smtClean="0"/>
              <a:t>Cliquez et modifiez le titre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smtClean="0"/>
              <a:pPr/>
              <a:t>9/17/2019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pic>
        <p:nvPicPr>
          <p:cNvPr id="7" name="Inhaltsplatzhalter 4"/>
          <p:cNvPicPr>
            <a:picLocks noChangeAspect="1"/>
          </p:cNvPicPr>
          <p:nvPr userDrawn="1"/>
        </p:nvPicPr>
        <p:blipFill rotWithShape="1">
          <a:blip r:embed="rId2"/>
          <a:srcRect t="20586" b="12919"/>
          <a:stretch/>
        </p:blipFill>
        <p:spPr>
          <a:xfrm>
            <a:off x="2538508" y="6220721"/>
            <a:ext cx="812093" cy="540000"/>
          </a:xfrm>
          <a:prstGeom prst="rect">
            <a:avLst/>
          </a:prstGeom>
        </p:spPr>
      </p:pic>
      <p:pic>
        <p:nvPicPr>
          <p:cNvPr id="8" name="Inhaltsplatzhalter 5"/>
          <p:cNvPicPr>
            <a:picLocks noChangeAspect="1"/>
          </p:cNvPicPr>
          <p:nvPr userDrawn="1"/>
        </p:nvPicPr>
        <p:blipFill rotWithShape="1">
          <a:blip r:embed="rId3"/>
          <a:srcRect t="14400" b="17558"/>
          <a:stretch/>
        </p:blipFill>
        <p:spPr>
          <a:xfrm>
            <a:off x="6287282" y="6220721"/>
            <a:ext cx="793637" cy="540000"/>
          </a:xfrm>
          <a:prstGeom prst="rect">
            <a:avLst/>
          </a:prstGeom>
        </p:spPr>
      </p:pic>
      <p:pic>
        <p:nvPicPr>
          <p:cNvPr id="9" name="Grafik 7"/>
          <p:cNvPicPr>
            <a:picLocks noChangeAspect="1"/>
          </p:cNvPicPr>
          <p:nvPr userDrawn="1"/>
        </p:nvPicPr>
        <p:blipFill rotWithShape="1">
          <a:blip r:embed="rId4"/>
          <a:srcRect t="31476" b="27376"/>
          <a:stretch/>
        </p:blipFill>
        <p:spPr>
          <a:xfrm>
            <a:off x="10500315" y="6268523"/>
            <a:ext cx="1080000" cy="444397"/>
          </a:xfrm>
          <a:prstGeom prst="rect">
            <a:avLst/>
          </a:prstGeom>
        </p:spPr>
      </p:pic>
      <p:pic>
        <p:nvPicPr>
          <p:cNvPr id="10" name="Grafik 8"/>
          <p:cNvPicPr>
            <a:picLocks noChangeAspect="1"/>
          </p:cNvPicPr>
          <p:nvPr userDrawn="1"/>
        </p:nvPicPr>
        <p:blipFill rotWithShape="1">
          <a:blip r:embed="rId5"/>
          <a:srcRect t="27815" b="27340"/>
          <a:stretch/>
        </p:blipFill>
        <p:spPr>
          <a:xfrm>
            <a:off x="4471195" y="6248557"/>
            <a:ext cx="1080000" cy="484329"/>
          </a:xfrm>
          <a:prstGeom prst="rect">
            <a:avLst/>
          </a:prstGeom>
        </p:spPr>
      </p:pic>
      <p:pic>
        <p:nvPicPr>
          <p:cNvPr id="11" name="Grafik 9"/>
          <p:cNvPicPr>
            <a:picLocks noChangeAspect="1"/>
          </p:cNvPicPr>
          <p:nvPr userDrawn="1"/>
        </p:nvPicPr>
        <p:blipFill rotWithShape="1">
          <a:blip r:embed="rId6"/>
          <a:srcRect t="32986" b="31676"/>
          <a:stretch/>
        </p:blipFill>
        <p:spPr>
          <a:xfrm>
            <a:off x="7012107" y="6299898"/>
            <a:ext cx="1080000" cy="381647"/>
          </a:xfrm>
          <a:prstGeom prst="rect">
            <a:avLst/>
          </a:prstGeom>
        </p:spPr>
      </p:pic>
      <p:pic>
        <p:nvPicPr>
          <p:cNvPr id="12" name="Grafik 10"/>
          <p:cNvPicPr>
            <a:picLocks noChangeAspect="1"/>
          </p:cNvPicPr>
          <p:nvPr userDrawn="1"/>
        </p:nvPicPr>
        <p:blipFill rotWithShape="1">
          <a:blip r:embed="rId7"/>
          <a:srcRect l="5502" t="34891" r="11077" b="36971"/>
          <a:stretch/>
        </p:blipFill>
        <p:spPr>
          <a:xfrm>
            <a:off x="8164697" y="6319194"/>
            <a:ext cx="1017065" cy="343055"/>
          </a:xfrm>
          <a:prstGeom prst="rect">
            <a:avLst/>
          </a:prstGeom>
        </p:spPr>
      </p:pic>
      <p:pic>
        <p:nvPicPr>
          <p:cNvPr id="13" name="Grafik 11"/>
          <p:cNvPicPr>
            <a:picLocks noChangeAspect="1"/>
          </p:cNvPicPr>
          <p:nvPr userDrawn="1"/>
        </p:nvPicPr>
        <p:blipFill rotWithShape="1">
          <a:blip r:embed="rId8"/>
          <a:srcRect t="12009" b="12303"/>
          <a:stretch/>
        </p:blipFill>
        <p:spPr>
          <a:xfrm>
            <a:off x="5661492" y="6220721"/>
            <a:ext cx="713460" cy="540000"/>
          </a:xfrm>
          <a:prstGeom prst="rect">
            <a:avLst/>
          </a:prstGeom>
        </p:spPr>
      </p:pic>
      <p:pic>
        <p:nvPicPr>
          <p:cNvPr id="14" name="Grafik 12"/>
          <p:cNvPicPr>
            <a:picLocks noChangeAspect="1"/>
          </p:cNvPicPr>
          <p:nvPr userDrawn="1"/>
        </p:nvPicPr>
        <p:blipFill>
          <a:blip r:embed="rId9"/>
          <a:stretch>
            <a:fillRect/>
          </a:stretch>
        </p:blipFill>
        <p:spPr>
          <a:xfrm>
            <a:off x="9405181" y="6261721"/>
            <a:ext cx="900000" cy="458001"/>
          </a:xfrm>
          <a:prstGeom prst="rect">
            <a:avLst/>
          </a:prstGeom>
        </p:spPr>
      </p:pic>
      <p:pic>
        <p:nvPicPr>
          <p:cNvPr id="15" name="Grafik 13"/>
          <p:cNvPicPr>
            <a:picLocks noChangeAspect="1"/>
          </p:cNvPicPr>
          <p:nvPr userDrawn="1"/>
        </p:nvPicPr>
        <p:blipFill>
          <a:blip r:embed="rId10"/>
          <a:stretch>
            <a:fillRect/>
          </a:stretch>
        </p:blipFill>
        <p:spPr>
          <a:xfrm>
            <a:off x="3460898" y="6241414"/>
            <a:ext cx="900000" cy="498615"/>
          </a:xfrm>
          <a:prstGeom prst="rect">
            <a:avLst/>
          </a:prstGeom>
        </p:spPr>
      </p:pic>
    </p:spTree>
    <p:extLst>
      <p:ext uri="{BB962C8B-B14F-4D97-AF65-F5344CB8AC3E}">
        <p14:creationId xmlns:p14="http://schemas.microsoft.com/office/powerpoint/2010/main" val="210620507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1624383" y="-38100"/>
            <a:ext cx="9346524" cy="970427"/>
          </a:xfrm>
        </p:spPr>
        <p:txBody>
          <a:bodyPr/>
          <a:lstStyle/>
          <a:p>
            <a:r>
              <a:rPr lang="fr-FR" smtClean="0"/>
              <a:t>Cliquez et modifiez le titre</a:t>
            </a:r>
            <a:endParaRPr lang="en-US" dirty="0"/>
          </a:p>
        </p:txBody>
      </p:sp>
      <p:sp>
        <p:nvSpPr>
          <p:cNvPr id="3" name="Content Placeholder 2"/>
          <p:cNvSpPr>
            <a:spLocks noGrp="1"/>
          </p:cNvSpPr>
          <p:nvPr>
            <p:ph idx="1"/>
          </p:nvPr>
        </p:nvSpPr>
        <p:spPr>
          <a:xfrm>
            <a:off x="1643433" y="1257299"/>
            <a:ext cx="10281867" cy="4861859"/>
          </a:xfrm>
        </p:spPr>
        <p:txBody>
          <a:bodyPr anchor="ct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en-US" dirty="0"/>
          </a:p>
        </p:txBody>
      </p:sp>
      <p:sp>
        <p:nvSpPr>
          <p:cNvPr id="4" name="Date Placeholder 3"/>
          <p:cNvSpPr>
            <a:spLocks noGrp="1"/>
          </p:cNvSpPr>
          <p:nvPr>
            <p:ph type="dt" sz="half" idx="10"/>
          </p:nvPr>
        </p:nvSpPr>
        <p:spPr>
          <a:xfrm>
            <a:off x="9800840" y="6444128"/>
            <a:ext cx="1143000" cy="365125"/>
          </a:xfrm>
        </p:spPr>
        <p:txBody>
          <a:bodyPr/>
          <a:lstStyle/>
          <a:p>
            <a:fld id="{B61BEF0D-F0BB-DE4B-95CE-6DB70DBA9567}" type="datetimeFigureOut">
              <a:rPr lang="en-US" smtClean="0"/>
              <a:pPr/>
              <a:t>9/17/2019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1072879" y="6444128"/>
            <a:ext cx="5511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3860705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1598611" y="19051"/>
            <a:ext cx="9363680" cy="778445"/>
          </a:xfrm>
        </p:spPr>
        <p:txBody>
          <a:bodyPr/>
          <a:lstStyle/>
          <a:p>
            <a:r>
              <a:rPr lang="fr-FR" smtClean="0"/>
              <a:t>Cliquez et modifiez le titre</a:t>
            </a:r>
            <a:endParaRPr lang="en-US" dirty="0"/>
          </a:p>
        </p:txBody>
      </p:sp>
      <p:sp>
        <p:nvSpPr>
          <p:cNvPr id="3" name="Content Placeholder 2"/>
          <p:cNvSpPr>
            <a:spLocks noGrp="1"/>
          </p:cNvSpPr>
          <p:nvPr>
            <p:ph sz="half" idx="1"/>
          </p:nvPr>
        </p:nvSpPr>
        <p:spPr>
          <a:xfrm>
            <a:off x="1598610" y="1345323"/>
            <a:ext cx="4992690" cy="455098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6896100" y="1345323"/>
            <a:ext cx="5162550" cy="455097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9/17/2019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1574202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
            <a:ext cx="9377056" cy="875115"/>
          </a:xfrm>
        </p:spPr>
        <p:txBody>
          <a:bodyPr/>
          <a:lstStyle>
            <a:lvl1pPr>
              <a:defRPr/>
            </a:lvl1pPr>
          </a:lstStyle>
          <a:p>
            <a:r>
              <a:rPr lang="fr-FR" smtClean="0"/>
              <a:t>Cliquez et modifiez le titre</a:t>
            </a:r>
            <a:endParaRPr lang="en-US" dirty="0"/>
          </a:p>
        </p:txBody>
      </p:sp>
      <p:sp>
        <p:nvSpPr>
          <p:cNvPr id="3" name="Text Placeholder 2"/>
          <p:cNvSpPr>
            <a:spLocks noGrp="1"/>
          </p:cNvSpPr>
          <p:nvPr>
            <p:ph type="body" idx="1"/>
          </p:nvPr>
        </p:nvSpPr>
        <p:spPr>
          <a:xfrm>
            <a:off x="1574801" y="1507026"/>
            <a:ext cx="4804566"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Content Placeholder 3"/>
          <p:cNvSpPr>
            <a:spLocks noGrp="1"/>
          </p:cNvSpPr>
          <p:nvPr>
            <p:ph sz="half" idx="2"/>
          </p:nvPr>
        </p:nvSpPr>
        <p:spPr>
          <a:xfrm>
            <a:off x="1574801" y="2090737"/>
            <a:ext cx="5033166" cy="37004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6893717" y="1528046"/>
            <a:ext cx="4895055"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Content Placeholder 5"/>
          <p:cNvSpPr>
            <a:spLocks noGrp="1"/>
          </p:cNvSpPr>
          <p:nvPr>
            <p:ph sz="quarter" idx="4"/>
          </p:nvPr>
        </p:nvSpPr>
        <p:spPr>
          <a:xfrm>
            <a:off x="6855617" y="2090737"/>
            <a:ext cx="5031584" cy="37004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9/17/2019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2166594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Long Agenda">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61BEF0D-F0BB-DE4B-95CE-6DB70DBA9567}" type="datetimeFigureOut">
              <a:rPr lang="en-US" smtClean="0"/>
              <a:pPr/>
              <a:t>9/17/2019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
        <p:nvSpPr>
          <p:cNvPr id="6" name="Content Placeholder 2"/>
          <p:cNvSpPr>
            <a:spLocks noGrp="1"/>
          </p:cNvSpPr>
          <p:nvPr>
            <p:ph idx="1"/>
          </p:nvPr>
        </p:nvSpPr>
        <p:spPr>
          <a:xfrm>
            <a:off x="1805272" y="2083981"/>
            <a:ext cx="10036957" cy="3147238"/>
          </a:xfrm>
        </p:spPr>
        <p:txBody>
          <a:bodyPr lIns="180000">
            <a:normAutofit/>
          </a:bodyPr>
          <a:lstStyle>
            <a:lvl1pPr marL="0" indent="0">
              <a:spcBef>
                <a:spcPts val="800"/>
              </a:spcBef>
              <a:spcAft>
                <a:spcPts val="0"/>
              </a:spcAft>
              <a:buNone/>
              <a:defRPr sz="3600">
                <a:latin typeface="+mj-lt"/>
              </a:defRPr>
            </a:lvl1pPr>
          </a:lstStyle>
          <a:p>
            <a:pPr marL="0" indent="0">
              <a:buNone/>
            </a:pPr>
            <a:endParaRPr lang="fr-FR" sz="3200" dirty="0"/>
          </a:p>
        </p:txBody>
      </p:sp>
      <p:cxnSp>
        <p:nvCxnSpPr>
          <p:cNvPr id="7" name="Connecteur droit 11"/>
          <p:cNvCxnSpPr/>
          <p:nvPr userDrawn="1"/>
        </p:nvCxnSpPr>
        <p:spPr>
          <a:xfrm>
            <a:off x="1805272" y="2083981"/>
            <a:ext cx="0" cy="314723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52690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Agenda">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61BEF0D-F0BB-DE4B-95CE-6DB70DBA9567}" type="datetimeFigureOut">
              <a:rPr lang="en-US" smtClean="0"/>
              <a:pPr/>
              <a:t>9/17/2019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
        <p:nvSpPr>
          <p:cNvPr id="6" name="Content Placeholder 2"/>
          <p:cNvSpPr>
            <a:spLocks noGrp="1"/>
          </p:cNvSpPr>
          <p:nvPr>
            <p:ph idx="1"/>
          </p:nvPr>
        </p:nvSpPr>
        <p:spPr>
          <a:xfrm>
            <a:off x="1805272" y="2500870"/>
            <a:ext cx="10036957" cy="2011681"/>
          </a:xfrm>
        </p:spPr>
        <p:txBody>
          <a:bodyPr lIns="180000">
            <a:normAutofit/>
          </a:bodyPr>
          <a:lstStyle>
            <a:lvl1pPr marL="0" indent="0">
              <a:spcBef>
                <a:spcPts val="800"/>
              </a:spcBef>
              <a:spcAft>
                <a:spcPts val="0"/>
              </a:spcAft>
              <a:buNone/>
              <a:defRPr sz="3600">
                <a:latin typeface="+mj-lt"/>
              </a:defRPr>
            </a:lvl1pPr>
          </a:lstStyle>
          <a:p>
            <a:pPr marL="0" indent="0">
              <a:buNone/>
            </a:pPr>
            <a:endParaRPr lang="fr-FR" sz="3200" dirty="0"/>
          </a:p>
        </p:txBody>
      </p:sp>
      <p:cxnSp>
        <p:nvCxnSpPr>
          <p:cNvPr id="7" name="Connecteur droit 11"/>
          <p:cNvCxnSpPr/>
          <p:nvPr userDrawn="1"/>
        </p:nvCxnSpPr>
        <p:spPr>
          <a:xfrm>
            <a:off x="1805272" y="2500870"/>
            <a:ext cx="0" cy="201168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87519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theme" Target="../theme/theme1.xml"/><Relationship Id="rId12" Type="http://schemas.openxmlformats.org/officeDocument/2006/relationships/image" Target="../media/image3.tif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emf"/><Relationship Id="rId5" Type="http://schemas.openxmlformats.org/officeDocument/2006/relationships/slideLayout" Target="../slideLayouts/slideLayout5.xml"/><Relationship Id="rId10" Type="http://schemas.openxmlformats.org/officeDocument/2006/relationships/oleObject" Target="../embeddings/oleObject1.bin"/><Relationship Id="rId4" Type="http://schemas.openxmlformats.org/officeDocument/2006/relationships/slideLayout" Target="../slideLayouts/slideLayout4.xml"/><Relationship Id="rId9"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15" name="Objekt 14" hidden="1"/>
          <p:cNvGraphicFramePr>
            <a:graphicFrameLocks noChangeAspect="1"/>
          </p:cNvGraphicFramePr>
          <p:nvPr>
            <p:custDataLst>
              <p:tags r:id="rId9"/>
            </p:custData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2216" name="think-cell Folie" r:id="rId10" imgW="360" imgH="360" progId="TCLayout.ActiveDocument.1">
                  <p:embed/>
                </p:oleObj>
              </mc:Choice>
              <mc:Fallback>
                <p:oleObj name="think-cell Folie" r:id="rId10" imgW="360" imgH="360" progId="TCLayout.ActiveDocument.1">
                  <p:embed/>
                  <p:pic>
                    <p:nvPicPr>
                      <p:cNvPr id="0" name="Picture 2" hidden="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574801" y="1"/>
            <a:ext cx="9377056" cy="995082"/>
          </a:xfrm>
          <a:prstGeom prst="rect">
            <a:avLst/>
          </a:prstGeom>
          <a:effectLst/>
        </p:spPr>
        <p:txBody>
          <a:bodyPr vert="horz" lIns="91440" tIns="45720" rIns="91440" bIns="45720" rtlCol="0" anchor="ctr">
            <a:normAutofit/>
          </a:bodyPr>
          <a:lstStyle/>
          <a:p>
            <a:r>
              <a:rPr lang="fr-FR" dirty="0" smtClean="0"/>
              <a:t>WP4 – </a:t>
            </a:r>
            <a:r>
              <a:rPr lang="fr-FR" dirty="0" err="1" smtClean="0"/>
              <a:t>Presentation</a:t>
            </a:r>
            <a:r>
              <a:rPr lang="fr-FR" dirty="0" smtClean="0"/>
              <a:t> </a:t>
            </a:r>
            <a:endParaRPr lang="en-US" dirty="0"/>
          </a:p>
        </p:txBody>
      </p:sp>
      <p:sp>
        <p:nvSpPr>
          <p:cNvPr id="3" name="Text Placeholder 2"/>
          <p:cNvSpPr>
            <a:spLocks noGrp="1"/>
          </p:cNvSpPr>
          <p:nvPr>
            <p:ph type="body" idx="1"/>
          </p:nvPr>
        </p:nvSpPr>
        <p:spPr>
          <a:xfrm>
            <a:off x="1605333" y="1358153"/>
            <a:ext cx="10018713" cy="4722906"/>
          </a:xfrm>
          <a:prstGeom prst="rect">
            <a:avLst/>
          </a:prstGeom>
        </p:spPr>
        <p:txBody>
          <a:bodyPr vert="horz" lIns="91440" tIns="45720" rIns="91440" bIns="45720" rtlCol="0" anchor="ctr">
            <a:normAutofit/>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en-US" dirty="0"/>
          </a:p>
        </p:txBody>
      </p:sp>
      <p:sp>
        <p:nvSpPr>
          <p:cNvPr id="4" name="Date Placeholder 3"/>
          <p:cNvSpPr>
            <a:spLocks noGrp="1"/>
          </p:cNvSpPr>
          <p:nvPr>
            <p:ph type="dt" sz="half" idx="2"/>
          </p:nvPr>
        </p:nvSpPr>
        <p:spPr>
          <a:xfrm>
            <a:off x="9735302" y="6444129"/>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smtClean="0"/>
              <a:pPr/>
              <a:t>9/17/2019</a:t>
            </a:fld>
            <a:endParaRPr lang="en-US" dirty="0"/>
          </a:p>
        </p:txBody>
      </p:sp>
      <p:sp>
        <p:nvSpPr>
          <p:cNvPr id="5" name="Footer Placeholder 4"/>
          <p:cNvSpPr>
            <a:spLocks noGrp="1"/>
          </p:cNvSpPr>
          <p:nvPr>
            <p:ph type="ftr" sz="quarter" idx="3"/>
          </p:nvPr>
        </p:nvSpPr>
        <p:spPr>
          <a:xfrm>
            <a:off x="2587625" y="6444129"/>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1072879" y="6444129"/>
            <a:ext cx="551167" cy="362887"/>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smtClean="0"/>
              <a:pPr/>
              <a:t>‹#›</a:t>
            </a:fld>
            <a:endParaRPr lang="en-US" dirty="0"/>
          </a:p>
        </p:txBody>
      </p:sp>
      <p:pic>
        <p:nvPicPr>
          <p:cNvPr id="14" name="Image 13"/>
          <p:cNvPicPr>
            <a:picLocks noChangeAspect="1"/>
          </p:cNvPicPr>
          <p:nvPr userDrawn="1"/>
        </p:nvPicPr>
        <p:blipFill>
          <a:blip r:embed="rId12"/>
          <a:stretch>
            <a:fillRect/>
          </a:stretch>
        </p:blipFill>
        <p:spPr>
          <a:xfrm>
            <a:off x="10731062" y="10510"/>
            <a:ext cx="1460938" cy="1208690"/>
          </a:xfrm>
          <a:prstGeom prst="rect">
            <a:avLst/>
          </a:prstGeom>
        </p:spPr>
      </p:pic>
    </p:spTree>
    <p:extLst>
      <p:ext uri="{BB962C8B-B14F-4D97-AF65-F5344CB8AC3E}">
        <p14:creationId xmlns:p14="http://schemas.microsoft.com/office/powerpoint/2010/main" val="488291910"/>
      </p:ext>
    </p:extLst>
  </p:cSld>
  <p:clrMap bg1="lt1" tx1="dk1" bg2="lt2" tx2="dk2" accent1="accent1" accent2="accent2" accent3="accent3" accent4="accent4" accent5="accent5" accent6="accent6" hlink="hlink" folHlink="folHlink"/>
  <p:sldLayoutIdLst>
    <p:sldLayoutId id="2147483779" r:id="rId1"/>
    <p:sldLayoutId id="2147483778" r:id="rId2"/>
    <p:sldLayoutId id="2147483780" r:id="rId3"/>
    <p:sldLayoutId id="2147483781" r:id="rId4"/>
    <p:sldLayoutId id="2147483782" r:id="rId5"/>
    <p:sldLayoutId id="2147483783" r:id="rId6"/>
  </p:sldLayoutIdLst>
  <p:timing>
    <p:tnLst>
      <p:par>
        <p:cTn id="1" dur="indefinite" restart="never" nodeType="tmRoot"/>
      </p:par>
    </p:tnLst>
  </p:timing>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35.png"/><Relationship Id="rId7"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37.png"/><Relationship Id="rId10" Type="http://schemas.openxmlformats.org/officeDocument/2006/relationships/image" Target="../media/image39.png"/><Relationship Id="rId4" Type="http://schemas.openxmlformats.org/officeDocument/2006/relationships/image" Target="../media/image36.png"/><Relationship Id="rId9" Type="http://schemas.openxmlformats.org/officeDocument/2006/relationships/image" Target="../media/image3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1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29.png"/><Relationship Id="rId4" Type="http://schemas.openxmlformats.org/officeDocument/2006/relationships/image" Target="../media/image46.png"/></Relationships>
</file>

<file path=ppt/slides/_rels/slide16.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8.png"/><Relationship Id="rId7" Type="http://schemas.openxmlformats.org/officeDocument/2006/relationships/image" Target="../media/image52.png"/><Relationship Id="rId12" Type="http://schemas.openxmlformats.org/officeDocument/2006/relationships/image" Target="../media/image56.emf"/><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51.jpeg"/><Relationship Id="rId11" Type="http://schemas.openxmlformats.org/officeDocument/2006/relationships/image" Target="../media/image55.png"/><Relationship Id="rId5" Type="http://schemas.openxmlformats.org/officeDocument/2006/relationships/image" Target="../media/image50.gif"/><Relationship Id="rId10" Type="http://schemas.openxmlformats.org/officeDocument/2006/relationships/image" Target="../media/image36.png"/><Relationship Id="rId4" Type="http://schemas.openxmlformats.org/officeDocument/2006/relationships/image" Target="../media/image49.jpeg"/><Relationship Id="rId9" Type="http://schemas.openxmlformats.org/officeDocument/2006/relationships/image" Target="../media/image54.png"/></Relationships>
</file>

<file path=ppt/slides/_rels/slide17.xml.rels><?xml version="1.0" encoding="UTF-8" standalone="yes"?>
<Relationships xmlns="http://schemas.openxmlformats.org/package/2006/relationships"><Relationship Id="rId3" Type="http://schemas.openxmlformats.org/officeDocument/2006/relationships/hyperlink" Target="Demo3-Compositional.mp4"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58.png"/><Relationship Id="rId7" Type="http://schemas.openxmlformats.org/officeDocument/2006/relationships/image" Target="../media/image62.png"/><Relationship Id="rId12" Type="http://schemas.openxmlformats.org/officeDocument/2006/relationships/image" Target="../media/image67.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61.png"/><Relationship Id="rId11" Type="http://schemas.openxmlformats.org/officeDocument/2006/relationships/image" Target="../media/image66.jpg"/><Relationship Id="rId5" Type="http://schemas.openxmlformats.org/officeDocument/2006/relationships/image" Target="../media/image60.png"/><Relationship Id="rId10" Type="http://schemas.openxmlformats.org/officeDocument/2006/relationships/image" Target="../media/image65.png"/><Relationship Id="rId4" Type="http://schemas.openxmlformats.org/officeDocument/2006/relationships/image" Target="../media/image59.png"/><Relationship Id="rId9" Type="http://schemas.openxmlformats.org/officeDocument/2006/relationships/image" Target="../media/image64.png"/></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png"/></Relationships>
</file>

<file path=ppt/slides/_rels/slide20.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Demo3-Compositional.mp4"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5.png"/><Relationship Id="rId1" Type="http://schemas.openxmlformats.org/officeDocument/2006/relationships/slideLayout" Target="../slideLayouts/slideLayout2.xml"/><Relationship Id="rId6" Type="http://schemas.openxmlformats.org/officeDocument/2006/relationships/image" Target="../media/image70.png"/><Relationship Id="rId5" Type="http://schemas.openxmlformats.org/officeDocument/2006/relationships/image" Target="../media/image63.png"/><Relationship Id="rId4" Type="http://schemas.openxmlformats.org/officeDocument/2006/relationships/image" Target="../media/image59.png"/></Relationships>
</file>

<file path=ppt/slides/_rels/slide23.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hyperlink" Target="https://www.eclipse.org/papyrus/documentation.html" TargetMode="External"/><Relationship Id="rId7"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robmosys.eu/wiki/baseline:environment_tools:papyrus4robotics" TargetMode="External"/><Relationship Id="rId11" Type="http://schemas.openxmlformats.org/officeDocument/2006/relationships/image" Target="../media/image28.png"/><Relationship Id="rId5" Type="http://schemas.openxmlformats.org/officeDocument/2006/relationships/hyperlink" Target="https://www.polarsys.org/papyrus-ic/about" TargetMode="External"/><Relationship Id="rId10" Type="http://schemas.openxmlformats.org/officeDocument/2006/relationships/image" Target="../media/image27.png"/><Relationship Id="rId4" Type="http://schemas.openxmlformats.org/officeDocument/2006/relationships/hyperlink" Target="https://www.eclipse.org/papyrus/testimonials.html" TargetMode="External"/><Relationship Id="rId9" Type="http://schemas.openxmlformats.org/officeDocument/2006/relationships/image" Target="../media/image26.png"/></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Safety aware design of Robotic Systems </a:t>
            </a:r>
            <a:endParaRPr lang="en-US" dirty="0"/>
          </a:p>
        </p:txBody>
      </p:sp>
      <p:sp>
        <p:nvSpPr>
          <p:cNvPr id="3" name="Espace réservé du texte 2"/>
          <p:cNvSpPr>
            <a:spLocks noGrp="1"/>
          </p:cNvSpPr>
          <p:nvPr>
            <p:ph type="body" idx="1"/>
          </p:nvPr>
        </p:nvSpPr>
        <p:spPr/>
        <p:txBody>
          <a:bodyPr>
            <a:normAutofit/>
          </a:bodyPr>
          <a:lstStyle/>
          <a:p>
            <a:r>
              <a:rPr lang="en-US" dirty="0" smtClean="0"/>
              <a:t>Munich, 17.09.2019</a:t>
            </a:r>
            <a:endParaRPr lang="en-US" dirty="0"/>
          </a:p>
        </p:txBody>
      </p:sp>
      <p:pic>
        <p:nvPicPr>
          <p:cNvPr id="4" name="Grafik 6"/>
          <p:cNvPicPr>
            <a:picLocks noChangeAspect="1"/>
          </p:cNvPicPr>
          <p:nvPr/>
        </p:nvPicPr>
        <p:blipFill>
          <a:blip r:embed="rId2"/>
          <a:stretch>
            <a:fillRect/>
          </a:stretch>
        </p:blipFill>
        <p:spPr>
          <a:xfrm>
            <a:off x="3293639" y="5579476"/>
            <a:ext cx="7319945" cy="465815"/>
          </a:xfrm>
          <a:prstGeom prst="rect">
            <a:avLst/>
          </a:prstGeom>
        </p:spPr>
      </p:pic>
    </p:spTree>
    <p:extLst>
      <p:ext uri="{BB962C8B-B14F-4D97-AF65-F5344CB8AC3E}">
        <p14:creationId xmlns:p14="http://schemas.microsoft.com/office/powerpoint/2010/main" val="29014039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524000" y="1549497"/>
            <a:ext cx="1529668" cy="4305692"/>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6" name="Group 5"/>
          <p:cNvGrpSpPr/>
          <p:nvPr/>
        </p:nvGrpSpPr>
        <p:grpSpPr>
          <a:xfrm>
            <a:off x="6541686" y="1193036"/>
            <a:ext cx="4103391" cy="5664965"/>
            <a:chOff x="5658959" y="1263177"/>
            <a:chExt cx="4886076" cy="5474716"/>
          </a:xfrm>
        </p:grpSpPr>
        <p:sp>
          <p:nvSpPr>
            <p:cNvPr id="109" name="Rectángulo 368">
              <a:extLst>
                <a:ext uri="{FF2B5EF4-FFF2-40B4-BE49-F238E27FC236}">
                  <a16:creationId xmlns:a16="http://schemas.microsoft.com/office/drawing/2014/main" id="{FA27B27F-E312-4CD4-B776-18C7B7BC4002}"/>
                </a:ext>
              </a:extLst>
            </p:cNvPr>
            <p:cNvSpPr/>
            <p:nvPr/>
          </p:nvSpPr>
          <p:spPr>
            <a:xfrm>
              <a:off x="6921283" y="1263177"/>
              <a:ext cx="3623752" cy="5170947"/>
            </a:xfrm>
            <a:prstGeom prst="rect">
              <a:avLst/>
            </a:prstGeom>
            <a:solidFill>
              <a:schemeClr val="accent1">
                <a:lumMod val="20000"/>
                <a:lumOff val="80000"/>
              </a:schemeClr>
            </a:solidFill>
            <a:ln w="44450" cap="rnd">
              <a:solidFill>
                <a:schemeClr val="accent1">
                  <a:shade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22" name="Grupo 330">
              <a:extLst>
                <a:ext uri="{FF2B5EF4-FFF2-40B4-BE49-F238E27FC236}">
                  <a16:creationId xmlns:a16="http://schemas.microsoft.com/office/drawing/2014/main" id="{8F601783-171B-425D-AB43-CCAFB1606868}"/>
                </a:ext>
              </a:extLst>
            </p:cNvPr>
            <p:cNvGrpSpPr/>
            <p:nvPr/>
          </p:nvGrpSpPr>
          <p:grpSpPr>
            <a:xfrm>
              <a:off x="7657669" y="3067413"/>
              <a:ext cx="2448556" cy="1337499"/>
              <a:chOff x="6960083" y="-4712853"/>
              <a:chExt cx="6103105" cy="4639889"/>
            </a:xfrm>
          </p:grpSpPr>
          <p:sp>
            <p:nvSpPr>
              <p:cNvPr id="124" name="Parallélogramme 100">
                <a:extLst>
                  <a:ext uri="{FF2B5EF4-FFF2-40B4-BE49-F238E27FC236}">
                    <a16:creationId xmlns:a16="http://schemas.microsoft.com/office/drawing/2014/main" id="{AD69EBFC-120D-4E23-B6AA-9ADECFC27445}"/>
                  </a:ext>
                </a:extLst>
              </p:cNvPr>
              <p:cNvSpPr/>
              <p:nvPr/>
            </p:nvSpPr>
            <p:spPr>
              <a:xfrm>
                <a:off x="6960083" y="-4712853"/>
                <a:ext cx="6103105" cy="4639889"/>
              </a:xfrm>
              <a:prstGeom prst="parallelogram">
                <a:avLst>
                  <a:gd name="adj" fmla="val 33789"/>
                </a:avLst>
              </a:prstGeom>
              <a:gradFill rotWithShape="1">
                <a:gsLst>
                  <a:gs pos="0">
                    <a:srgbClr val="EBAC4B">
                      <a:tint val="60000"/>
                      <a:lumMod val="104000"/>
                    </a:srgbClr>
                  </a:gs>
                  <a:gs pos="100000">
                    <a:srgbClr val="EBAC4B">
                      <a:tint val="84000"/>
                    </a:srgbClr>
                  </a:gs>
                </a:gsLst>
                <a:lin ang="5400000" scaled="0"/>
              </a:gradFill>
              <a:ln w="9525" cap="rnd" cmpd="sng" algn="ctr">
                <a:solidFill>
                  <a:srgbClr val="EBAC4B">
                    <a:tint val="60000"/>
                  </a:srgbClr>
                </a:solidFill>
                <a:prstDash val="solid"/>
              </a:ln>
              <a:effectLst/>
            </p:spPr>
            <p:txBody>
              <a:bodyPr rtlCol="0" anchor="ctr"/>
              <a:lstStyle/>
              <a:p>
                <a:pPr algn="ctr">
                  <a:defRPr/>
                </a:pPr>
                <a:endParaRPr lang="en-GB" kern="0">
                  <a:solidFill>
                    <a:srgbClr val="243D4C"/>
                  </a:solidFill>
                  <a:latin typeface="Corbel"/>
                </a:endParaRPr>
              </a:p>
            </p:txBody>
          </p:sp>
          <p:pic>
            <p:nvPicPr>
              <p:cNvPr id="125" name="Image 130">
                <a:extLst>
                  <a:ext uri="{FF2B5EF4-FFF2-40B4-BE49-F238E27FC236}">
                    <a16:creationId xmlns:a16="http://schemas.microsoft.com/office/drawing/2014/main" id="{107D7E93-6824-473B-AB1C-4CF8518CEF5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49977" y="-4601114"/>
                <a:ext cx="3195543" cy="4377092"/>
              </a:xfrm>
              <a:prstGeom prst="rect">
                <a:avLst/>
              </a:prstGeom>
            </p:spPr>
          </p:pic>
        </p:grpSp>
        <p:sp>
          <p:nvSpPr>
            <p:cNvPr id="126" name="ZoneTexte 112">
              <a:extLst>
                <a:ext uri="{FF2B5EF4-FFF2-40B4-BE49-F238E27FC236}">
                  <a16:creationId xmlns:a16="http://schemas.microsoft.com/office/drawing/2014/main" id="{C8DDACCA-8BDD-4E4B-8E7A-316F86BE1A50}"/>
                </a:ext>
              </a:extLst>
            </p:cNvPr>
            <p:cNvSpPr txBox="1"/>
            <p:nvPr/>
          </p:nvSpPr>
          <p:spPr>
            <a:xfrm>
              <a:off x="7532727" y="4363128"/>
              <a:ext cx="2849062" cy="307777"/>
            </a:xfrm>
            <a:prstGeom prst="rect">
              <a:avLst/>
            </a:prstGeom>
            <a:noFill/>
          </p:spPr>
          <p:txBody>
            <a:bodyPr wrap="square" rtlCol="0">
              <a:spAutoFit/>
            </a:bodyPr>
            <a:lstStyle/>
            <a:p>
              <a:r>
                <a:rPr lang="en-GB" sz="1400" dirty="0">
                  <a:solidFill>
                    <a:srgbClr val="243D4C"/>
                  </a:solidFill>
                  <a:latin typeface="Corbel"/>
                </a:rPr>
                <a:t>Fault Tree Analysis (FTA) </a:t>
              </a:r>
              <a:r>
                <a:rPr lang="en-GB" sz="1400" dirty="0">
                  <a:solidFill>
                    <a:srgbClr val="243D4C"/>
                  </a:solidFill>
                  <a:latin typeface="Corbel"/>
                </a:rPr>
                <a:t>view</a:t>
              </a:r>
              <a:endParaRPr lang="en-GB" sz="1400" dirty="0">
                <a:solidFill>
                  <a:srgbClr val="243D4C"/>
                </a:solidFill>
                <a:latin typeface="Corbel"/>
              </a:endParaRPr>
            </a:p>
          </p:txBody>
        </p:sp>
        <p:pic>
          <p:nvPicPr>
            <p:cNvPr id="128" name="Image 114">
              <a:extLst>
                <a:ext uri="{FF2B5EF4-FFF2-40B4-BE49-F238E27FC236}">
                  <a16:creationId xmlns:a16="http://schemas.microsoft.com/office/drawing/2014/main" id="{164EA0AA-4EA4-4B55-9AD4-E14CAE872C0E}"/>
                </a:ext>
              </a:extLst>
            </p:cNvPr>
            <p:cNvPicPr>
              <a:picLocks noChangeAspect="1"/>
            </p:cNvPicPr>
            <p:nvPr/>
          </p:nvPicPr>
          <p:blipFill rotWithShape="1">
            <a:blip r:embed="rId4"/>
            <a:srcRect l="-1623" t="23056" r="88913" b="25359"/>
            <a:stretch/>
          </p:blipFill>
          <p:spPr>
            <a:xfrm>
              <a:off x="6462109" y="5886993"/>
              <a:ext cx="368867" cy="850900"/>
            </a:xfrm>
            <a:prstGeom prst="rect">
              <a:avLst/>
            </a:prstGeom>
          </p:spPr>
        </p:pic>
        <p:sp>
          <p:nvSpPr>
            <p:cNvPr id="129" name="ZoneTexte 116">
              <a:extLst>
                <a:ext uri="{FF2B5EF4-FFF2-40B4-BE49-F238E27FC236}">
                  <a16:creationId xmlns:a16="http://schemas.microsoft.com/office/drawing/2014/main" id="{77A3C0B2-B69C-41C0-8118-CCF2D5AF4128}"/>
                </a:ext>
              </a:extLst>
            </p:cNvPr>
            <p:cNvSpPr txBox="1"/>
            <p:nvPr/>
          </p:nvSpPr>
          <p:spPr>
            <a:xfrm>
              <a:off x="5658959" y="6265970"/>
              <a:ext cx="788700" cy="386673"/>
            </a:xfrm>
            <a:prstGeom prst="rect">
              <a:avLst/>
            </a:prstGeom>
            <a:noFill/>
          </p:spPr>
          <p:txBody>
            <a:bodyPr wrap="none" rtlCol="0">
              <a:spAutoFit/>
            </a:bodyPr>
            <a:lstStyle/>
            <a:p>
              <a:r>
                <a:rPr lang="en-GB" sz="1000" b="1" i="1" dirty="0">
                  <a:solidFill>
                    <a:srgbClr val="0000CC"/>
                  </a:solidFill>
                  <a:latin typeface="Corbel"/>
                </a:rPr>
                <a:t>Safety</a:t>
              </a:r>
            </a:p>
            <a:p>
              <a:r>
                <a:rPr lang="en-GB" sz="1000" b="1" i="1" dirty="0">
                  <a:solidFill>
                    <a:srgbClr val="0000CC"/>
                  </a:solidFill>
                  <a:latin typeface="Corbel"/>
                </a:rPr>
                <a:t>Engineer</a:t>
              </a:r>
            </a:p>
          </p:txBody>
        </p:sp>
        <p:pic>
          <p:nvPicPr>
            <p:cNvPr id="130" name="Imagen 1" descr="image001">
              <a:extLst>
                <a:ext uri="{FF2B5EF4-FFF2-40B4-BE49-F238E27FC236}">
                  <a16:creationId xmlns:a16="http://schemas.microsoft.com/office/drawing/2014/main" id="{34A72824-5ED6-430B-89B2-8EDBA5FAE7A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24460" y="1316436"/>
              <a:ext cx="3174635" cy="1302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2" name="ZoneTexte 112">
              <a:extLst>
                <a:ext uri="{FF2B5EF4-FFF2-40B4-BE49-F238E27FC236}">
                  <a16:creationId xmlns:a16="http://schemas.microsoft.com/office/drawing/2014/main" id="{49B0CEC7-3902-452F-8B96-C55918053F90}"/>
                </a:ext>
              </a:extLst>
            </p:cNvPr>
            <p:cNvSpPr txBox="1"/>
            <p:nvPr/>
          </p:nvSpPr>
          <p:spPr>
            <a:xfrm>
              <a:off x="6949795" y="2654373"/>
              <a:ext cx="3595239" cy="307777"/>
            </a:xfrm>
            <a:prstGeom prst="rect">
              <a:avLst/>
            </a:prstGeom>
            <a:noFill/>
          </p:spPr>
          <p:txBody>
            <a:bodyPr wrap="square" rtlCol="0">
              <a:spAutoFit/>
            </a:bodyPr>
            <a:lstStyle/>
            <a:p>
              <a:r>
                <a:rPr lang="en-GB" sz="1400" dirty="0">
                  <a:solidFill>
                    <a:srgbClr val="243D4C"/>
                  </a:solidFill>
                  <a:latin typeface="Corbel"/>
                </a:rPr>
                <a:t>Failure Modes </a:t>
              </a:r>
              <a:r>
                <a:rPr lang="en-GB" sz="1400" dirty="0">
                  <a:solidFill>
                    <a:srgbClr val="243D4C"/>
                  </a:solidFill>
                  <a:latin typeface="Corbel"/>
                </a:rPr>
                <a:t>&amp; </a:t>
              </a:r>
              <a:r>
                <a:rPr lang="en-GB" sz="1400" dirty="0">
                  <a:solidFill>
                    <a:srgbClr val="243D4C"/>
                  </a:solidFill>
                  <a:latin typeface="Corbel"/>
                </a:rPr>
                <a:t>Analysis  (FMEA) </a:t>
              </a:r>
              <a:r>
                <a:rPr lang="en-GB" sz="1400" dirty="0">
                  <a:solidFill>
                    <a:srgbClr val="243D4C"/>
                  </a:solidFill>
                  <a:latin typeface="Corbel"/>
                </a:rPr>
                <a:t>view</a:t>
              </a:r>
              <a:endParaRPr lang="en-GB" sz="1400" dirty="0">
                <a:solidFill>
                  <a:srgbClr val="243D4C"/>
                </a:solidFill>
                <a:latin typeface="Corbel"/>
              </a:endParaRPr>
            </a:p>
          </p:txBody>
        </p:sp>
      </p:grpSp>
      <p:sp>
        <p:nvSpPr>
          <p:cNvPr id="2" name="Titre 1"/>
          <p:cNvSpPr>
            <a:spLocks noGrp="1"/>
          </p:cNvSpPr>
          <p:nvPr>
            <p:ph type="title"/>
          </p:nvPr>
        </p:nvSpPr>
        <p:spPr/>
        <p:txBody>
          <a:bodyPr>
            <a:normAutofit/>
          </a:bodyPr>
          <a:lstStyle/>
          <a:p>
            <a:r>
              <a:rPr lang="en-CA" dirty="0" smtClean="0"/>
              <a:t>Fault Analysis with RobMoSys</a:t>
            </a:r>
            <a:endParaRPr lang="en-CA" dirty="0"/>
          </a:p>
        </p:txBody>
      </p:sp>
      <p:grpSp>
        <p:nvGrpSpPr>
          <p:cNvPr id="5" name="Group 4"/>
          <p:cNvGrpSpPr/>
          <p:nvPr/>
        </p:nvGrpSpPr>
        <p:grpSpPr>
          <a:xfrm>
            <a:off x="1558036" y="1549497"/>
            <a:ext cx="5893638" cy="4414622"/>
            <a:chOff x="-29757" y="1560893"/>
            <a:chExt cx="7149988" cy="4526308"/>
          </a:xfrm>
        </p:grpSpPr>
        <p:sp>
          <p:nvSpPr>
            <p:cNvPr id="4" name="Parallélogramme 3"/>
            <p:cNvSpPr/>
            <p:nvPr/>
          </p:nvSpPr>
          <p:spPr>
            <a:xfrm>
              <a:off x="304708" y="1710109"/>
              <a:ext cx="6256421" cy="1138985"/>
            </a:xfrm>
            <a:prstGeom prst="parallelogram">
              <a:avLst>
                <a:gd name="adj" fmla="val 132505"/>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GB"/>
            </a:p>
          </p:txBody>
        </p:sp>
        <p:sp>
          <p:nvSpPr>
            <p:cNvPr id="48" name="Parallélogramme 47"/>
            <p:cNvSpPr/>
            <p:nvPr/>
          </p:nvSpPr>
          <p:spPr>
            <a:xfrm>
              <a:off x="157682" y="3370897"/>
              <a:ext cx="6403432" cy="1138985"/>
            </a:xfrm>
            <a:prstGeom prst="parallelogram">
              <a:avLst>
                <a:gd name="adj" fmla="val 132505"/>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GB"/>
            </a:p>
          </p:txBody>
        </p:sp>
        <p:sp>
          <p:nvSpPr>
            <p:cNvPr id="79" name="Parallélogramme 78"/>
            <p:cNvSpPr/>
            <p:nvPr/>
          </p:nvSpPr>
          <p:spPr>
            <a:xfrm>
              <a:off x="429823" y="3457139"/>
              <a:ext cx="4851630" cy="982275"/>
            </a:xfrm>
            <a:prstGeom prst="parallelogram">
              <a:avLst>
                <a:gd name="adj" fmla="val 132505"/>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GB"/>
            </a:p>
          </p:txBody>
        </p:sp>
        <p:sp>
          <p:nvSpPr>
            <p:cNvPr id="49" name="Parallélogramme 48"/>
            <p:cNvSpPr/>
            <p:nvPr/>
          </p:nvSpPr>
          <p:spPr>
            <a:xfrm>
              <a:off x="154158" y="4948216"/>
              <a:ext cx="6406969" cy="1138985"/>
            </a:xfrm>
            <a:prstGeom prst="parallelogram">
              <a:avLst>
                <a:gd name="adj" fmla="val 132505"/>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GB"/>
            </a:p>
          </p:txBody>
        </p:sp>
        <p:pic>
          <p:nvPicPr>
            <p:cNvPr id="51" name="Picture 2" descr="Resultado de imagen de robmosy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9892137">
              <a:off x="5272723" y="1631837"/>
              <a:ext cx="761404" cy="667740"/>
            </a:xfrm>
            <a:prstGeom prst="rect">
              <a:avLst/>
            </a:prstGeom>
            <a:noFill/>
            <a:scene3d>
              <a:camera prst="isometricBottomDown"/>
              <a:lightRig rig="threePt" dir="t"/>
            </a:scene3d>
            <a:extLst>
              <a:ext uri="{909E8E84-426E-40DD-AFC4-6F175D3DCCD1}">
                <a14:hiddenFill xmlns:a14="http://schemas.microsoft.com/office/drawing/2010/main">
                  <a:solidFill>
                    <a:srgbClr val="FFFFFF"/>
                  </a:solidFill>
                </a14:hiddenFill>
              </a:ext>
            </a:extLst>
          </p:spPr>
        </p:pic>
        <p:pic>
          <p:nvPicPr>
            <p:cNvPr id="52" name="Picture 2" descr="Resultado de imagen de robmosy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9892137">
              <a:off x="5272526" y="3292973"/>
              <a:ext cx="761404" cy="667740"/>
            </a:xfrm>
            <a:prstGeom prst="rect">
              <a:avLst/>
            </a:prstGeom>
            <a:noFill/>
            <a:scene3d>
              <a:camera prst="isometricBottomDown"/>
              <a:lightRig rig="threePt" dir="t"/>
            </a:scene3d>
            <a:extLst>
              <a:ext uri="{909E8E84-426E-40DD-AFC4-6F175D3DCCD1}">
                <a14:hiddenFill xmlns:a14="http://schemas.microsoft.com/office/drawing/2010/main">
                  <a:solidFill>
                    <a:srgbClr val="FFFFFF"/>
                  </a:solidFill>
                </a14:hiddenFill>
              </a:ext>
            </a:extLst>
          </p:spPr>
        </p:pic>
        <p:pic>
          <p:nvPicPr>
            <p:cNvPr id="53" name="Picture 2" descr="Resultado de imagen de robmosy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9892137">
              <a:off x="5272526" y="4869947"/>
              <a:ext cx="761404" cy="667740"/>
            </a:xfrm>
            <a:prstGeom prst="rect">
              <a:avLst/>
            </a:prstGeom>
            <a:noFill/>
            <a:scene3d>
              <a:camera prst="isometricBottomDown"/>
              <a:lightRig rig="threePt" dir="t"/>
            </a:scene3d>
            <a:extLst>
              <a:ext uri="{909E8E84-426E-40DD-AFC4-6F175D3DCCD1}">
                <a14:hiddenFill xmlns:a14="http://schemas.microsoft.com/office/drawing/2010/main">
                  <a:solidFill>
                    <a:srgbClr val="FFFFFF"/>
                  </a:solidFill>
                </a14:hiddenFill>
              </a:ext>
            </a:extLst>
          </p:spPr>
        </p:pic>
        <p:sp>
          <p:nvSpPr>
            <p:cNvPr id="56" name="Parallélogramme 55"/>
            <p:cNvSpPr/>
            <p:nvPr/>
          </p:nvSpPr>
          <p:spPr>
            <a:xfrm>
              <a:off x="3147487" y="3576912"/>
              <a:ext cx="1629104" cy="420414"/>
            </a:xfrm>
            <a:prstGeom prst="parallelogram">
              <a:avLst>
                <a:gd name="adj" fmla="val 132505"/>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a:p>
          </p:txBody>
        </p:sp>
        <p:sp>
          <p:nvSpPr>
            <p:cNvPr id="57" name="Parallélogramme 56"/>
            <p:cNvSpPr/>
            <p:nvPr/>
          </p:nvSpPr>
          <p:spPr>
            <a:xfrm>
              <a:off x="1518399" y="3550638"/>
              <a:ext cx="1266497" cy="268016"/>
            </a:xfrm>
            <a:prstGeom prst="parallelogram">
              <a:avLst>
                <a:gd name="adj" fmla="val 132505"/>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a:p>
          </p:txBody>
        </p:sp>
        <p:sp>
          <p:nvSpPr>
            <p:cNvPr id="58" name="Parallélogramme 57"/>
            <p:cNvSpPr/>
            <p:nvPr/>
          </p:nvSpPr>
          <p:spPr>
            <a:xfrm>
              <a:off x="1925675" y="4123449"/>
              <a:ext cx="1266497" cy="268016"/>
            </a:xfrm>
            <a:prstGeom prst="parallelogram">
              <a:avLst>
                <a:gd name="adj" fmla="val 132505"/>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a:p>
          </p:txBody>
        </p:sp>
        <p:sp>
          <p:nvSpPr>
            <p:cNvPr id="59" name="Parallélogramme 58"/>
            <p:cNvSpPr/>
            <p:nvPr/>
          </p:nvSpPr>
          <p:spPr>
            <a:xfrm>
              <a:off x="2469583" y="3638443"/>
              <a:ext cx="220719" cy="57807"/>
            </a:xfrm>
            <a:prstGeom prst="parallelogram">
              <a:avLst>
                <a:gd name="adj" fmla="val 132505"/>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a:p>
          </p:txBody>
        </p:sp>
        <p:sp>
          <p:nvSpPr>
            <p:cNvPr id="60" name="Parallélogramme 59"/>
            <p:cNvSpPr/>
            <p:nvPr/>
          </p:nvSpPr>
          <p:spPr>
            <a:xfrm>
              <a:off x="3273625" y="3790843"/>
              <a:ext cx="220719" cy="57807"/>
            </a:xfrm>
            <a:prstGeom prst="parallelogram">
              <a:avLst>
                <a:gd name="adj" fmla="val 132505"/>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a:p>
          </p:txBody>
        </p:sp>
        <p:sp>
          <p:nvSpPr>
            <p:cNvPr id="61" name="Parallélogramme 60"/>
            <p:cNvSpPr/>
            <p:nvPr/>
          </p:nvSpPr>
          <p:spPr>
            <a:xfrm>
              <a:off x="2819752" y="4268188"/>
              <a:ext cx="220719" cy="57807"/>
            </a:xfrm>
            <a:prstGeom prst="parallelogram">
              <a:avLst>
                <a:gd name="adj" fmla="val 132505"/>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a:p>
          </p:txBody>
        </p:sp>
        <p:sp>
          <p:nvSpPr>
            <p:cNvPr id="62" name="Parallélogramme 61"/>
            <p:cNvSpPr/>
            <p:nvPr/>
          </p:nvSpPr>
          <p:spPr>
            <a:xfrm>
              <a:off x="3599445" y="3948496"/>
              <a:ext cx="220719" cy="57807"/>
            </a:xfrm>
            <a:prstGeom prst="parallelogram">
              <a:avLst>
                <a:gd name="adj" fmla="val 132505"/>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a:p>
          </p:txBody>
        </p:sp>
        <p:sp>
          <p:nvSpPr>
            <p:cNvPr id="64" name="Parallélogramme 63"/>
            <p:cNvSpPr/>
            <p:nvPr/>
          </p:nvSpPr>
          <p:spPr>
            <a:xfrm>
              <a:off x="1623500" y="3633186"/>
              <a:ext cx="220719" cy="57807"/>
            </a:xfrm>
            <a:prstGeom prst="parallelogram">
              <a:avLst>
                <a:gd name="adj" fmla="val 132505"/>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a:p>
          </p:txBody>
        </p:sp>
        <p:sp>
          <p:nvSpPr>
            <p:cNvPr id="65" name="Parallélogramme 64"/>
            <p:cNvSpPr/>
            <p:nvPr/>
          </p:nvSpPr>
          <p:spPr>
            <a:xfrm>
              <a:off x="2057392" y="4191637"/>
              <a:ext cx="220719" cy="57807"/>
            </a:xfrm>
            <a:prstGeom prst="parallelogram">
              <a:avLst>
                <a:gd name="adj" fmla="val 132505"/>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a:p>
          </p:txBody>
        </p:sp>
        <p:sp>
          <p:nvSpPr>
            <p:cNvPr id="67" name="Parallélogramme 66"/>
            <p:cNvSpPr/>
            <p:nvPr/>
          </p:nvSpPr>
          <p:spPr>
            <a:xfrm>
              <a:off x="3457035" y="3649129"/>
              <a:ext cx="220719" cy="57807"/>
            </a:xfrm>
            <a:prstGeom prst="parallelogram">
              <a:avLst>
                <a:gd name="adj" fmla="val 132505"/>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a:p>
          </p:txBody>
        </p:sp>
        <p:cxnSp>
          <p:nvCxnSpPr>
            <p:cNvPr id="69" name="Connecteur droit 68"/>
            <p:cNvCxnSpPr>
              <a:stCxn id="64" idx="5"/>
            </p:cNvCxnSpPr>
            <p:nvPr/>
          </p:nvCxnSpPr>
          <p:spPr>
            <a:xfrm flipH="1">
              <a:off x="1499952" y="3662074"/>
              <a:ext cx="161847" cy="0"/>
            </a:xfrm>
            <a:prstGeom prst="line">
              <a:avLst/>
            </a:prstGeom>
            <a:ln>
              <a:solidFill>
                <a:schemeClr val="accent1">
                  <a:lumMod val="75000"/>
                </a:schemeClr>
              </a:solidFill>
            </a:ln>
          </p:spPr>
          <p:style>
            <a:lnRef idx="3">
              <a:schemeClr val="accent5"/>
            </a:lnRef>
            <a:fillRef idx="0">
              <a:schemeClr val="accent5"/>
            </a:fillRef>
            <a:effectRef idx="2">
              <a:schemeClr val="accent5"/>
            </a:effectRef>
            <a:fontRef idx="minor">
              <a:schemeClr val="tx1"/>
            </a:fontRef>
          </p:style>
        </p:cxnSp>
        <p:cxnSp>
          <p:nvCxnSpPr>
            <p:cNvPr id="70" name="Connecteur droit 69"/>
            <p:cNvCxnSpPr/>
            <p:nvPr/>
          </p:nvCxnSpPr>
          <p:spPr>
            <a:xfrm flipV="1">
              <a:off x="3319024" y="4018111"/>
              <a:ext cx="350639" cy="275898"/>
            </a:xfrm>
            <a:prstGeom prst="line">
              <a:avLst/>
            </a:prstGeom>
            <a:ln>
              <a:solidFill>
                <a:schemeClr val="accent1">
                  <a:lumMod val="75000"/>
                </a:schemeClr>
              </a:solidFill>
            </a:ln>
          </p:spPr>
          <p:style>
            <a:lnRef idx="3">
              <a:schemeClr val="accent5"/>
            </a:lnRef>
            <a:fillRef idx="0">
              <a:schemeClr val="accent5"/>
            </a:fillRef>
            <a:effectRef idx="2">
              <a:schemeClr val="accent5"/>
            </a:effectRef>
            <a:fontRef idx="minor">
              <a:schemeClr val="tx1"/>
            </a:fontRef>
          </p:style>
        </p:cxnSp>
        <p:cxnSp>
          <p:nvCxnSpPr>
            <p:cNvPr id="71" name="Connecteur droit 70"/>
            <p:cNvCxnSpPr/>
            <p:nvPr/>
          </p:nvCxnSpPr>
          <p:spPr>
            <a:xfrm flipH="1" flipV="1">
              <a:off x="3027556" y="4297093"/>
              <a:ext cx="271620" cy="3503"/>
            </a:xfrm>
            <a:prstGeom prst="line">
              <a:avLst/>
            </a:prstGeom>
            <a:ln>
              <a:solidFill>
                <a:schemeClr val="accent1">
                  <a:lumMod val="75000"/>
                </a:schemeClr>
              </a:solidFill>
            </a:ln>
          </p:spPr>
          <p:style>
            <a:lnRef idx="3">
              <a:schemeClr val="accent5"/>
            </a:lnRef>
            <a:fillRef idx="0">
              <a:schemeClr val="accent5"/>
            </a:fillRef>
            <a:effectRef idx="2">
              <a:schemeClr val="accent5"/>
            </a:effectRef>
            <a:fontRef idx="minor">
              <a:schemeClr val="tx1"/>
            </a:fontRef>
          </p:style>
        </p:cxnSp>
        <p:cxnSp>
          <p:nvCxnSpPr>
            <p:cNvPr id="72" name="Connecteur droit 71"/>
            <p:cNvCxnSpPr>
              <a:stCxn id="67" idx="5"/>
              <a:endCxn id="59" idx="2"/>
            </p:cNvCxnSpPr>
            <p:nvPr/>
          </p:nvCxnSpPr>
          <p:spPr>
            <a:xfrm flipH="1" flipV="1">
              <a:off x="2651987" y="3667348"/>
              <a:ext cx="843330" cy="10685"/>
            </a:xfrm>
            <a:prstGeom prst="line">
              <a:avLst/>
            </a:prstGeom>
            <a:ln>
              <a:solidFill>
                <a:schemeClr val="accent1">
                  <a:lumMod val="75000"/>
                </a:schemeClr>
              </a:solidFill>
            </a:ln>
          </p:spPr>
          <p:style>
            <a:lnRef idx="3">
              <a:schemeClr val="accent5"/>
            </a:lnRef>
            <a:fillRef idx="0">
              <a:schemeClr val="accent5"/>
            </a:fillRef>
            <a:effectRef idx="2">
              <a:schemeClr val="accent5"/>
            </a:effectRef>
            <a:fontRef idx="minor">
              <a:schemeClr val="tx1"/>
            </a:fontRef>
          </p:style>
        </p:cxnSp>
        <p:cxnSp>
          <p:nvCxnSpPr>
            <p:cNvPr id="73" name="Connecteur droit 72"/>
            <p:cNvCxnSpPr/>
            <p:nvPr/>
          </p:nvCxnSpPr>
          <p:spPr>
            <a:xfrm flipH="1" flipV="1">
              <a:off x="3040455" y="3812363"/>
              <a:ext cx="271620" cy="3503"/>
            </a:xfrm>
            <a:prstGeom prst="line">
              <a:avLst/>
            </a:prstGeom>
            <a:ln>
              <a:solidFill>
                <a:schemeClr val="accent1">
                  <a:lumMod val="75000"/>
                </a:schemeClr>
              </a:solidFill>
            </a:ln>
          </p:spPr>
          <p:style>
            <a:lnRef idx="3">
              <a:schemeClr val="accent5"/>
            </a:lnRef>
            <a:fillRef idx="0">
              <a:schemeClr val="accent5"/>
            </a:fillRef>
            <a:effectRef idx="2">
              <a:schemeClr val="accent5"/>
            </a:effectRef>
            <a:fontRef idx="minor">
              <a:schemeClr val="tx1"/>
            </a:fontRef>
          </p:style>
        </p:cxnSp>
        <p:cxnSp>
          <p:nvCxnSpPr>
            <p:cNvPr id="74" name="Connecteur droit 73"/>
            <p:cNvCxnSpPr/>
            <p:nvPr/>
          </p:nvCxnSpPr>
          <p:spPr>
            <a:xfrm flipV="1">
              <a:off x="2763861" y="3815713"/>
              <a:ext cx="271002" cy="202415"/>
            </a:xfrm>
            <a:prstGeom prst="line">
              <a:avLst/>
            </a:prstGeom>
            <a:ln>
              <a:solidFill>
                <a:schemeClr val="accent1">
                  <a:lumMod val="75000"/>
                </a:schemeClr>
              </a:solidFill>
            </a:ln>
          </p:spPr>
          <p:style>
            <a:lnRef idx="3">
              <a:schemeClr val="accent5"/>
            </a:lnRef>
            <a:fillRef idx="0">
              <a:schemeClr val="accent5"/>
            </a:fillRef>
            <a:effectRef idx="2">
              <a:schemeClr val="accent5"/>
            </a:effectRef>
            <a:fontRef idx="minor">
              <a:schemeClr val="tx1"/>
            </a:fontRef>
          </p:style>
        </p:cxnSp>
        <p:cxnSp>
          <p:nvCxnSpPr>
            <p:cNvPr id="75" name="Connecteur droit 74"/>
            <p:cNvCxnSpPr/>
            <p:nvPr/>
          </p:nvCxnSpPr>
          <p:spPr>
            <a:xfrm flipH="1" flipV="1">
              <a:off x="2012386" y="4017527"/>
              <a:ext cx="760229" cy="1"/>
            </a:xfrm>
            <a:prstGeom prst="line">
              <a:avLst/>
            </a:prstGeom>
            <a:ln>
              <a:solidFill>
                <a:schemeClr val="accent1">
                  <a:lumMod val="75000"/>
                </a:schemeClr>
              </a:solidFill>
            </a:ln>
          </p:spPr>
          <p:style>
            <a:lnRef idx="3">
              <a:schemeClr val="accent5"/>
            </a:lnRef>
            <a:fillRef idx="0">
              <a:schemeClr val="accent5"/>
            </a:fillRef>
            <a:effectRef idx="2">
              <a:schemeClr val="accent5"/>
            </a:effectRef>
            <a:fontRef idx="minor">
              <a:schemeClr val="tx1"/>
            </a:fontRef>
          </p:style>
        </p:cxnSp>
        <p:cxnSp>
          <p:nvCxnSpPr>
            <p:cNvPr id="76" name="Connecteur droit 75"/>
            <p:cNvCxnSpPr/>
            <p:nvPr/>
          </p:nvCxnSpPr>
          <p:spPr>
            <a:xfrm flipV="1">
              <a:off x="1757325" y="4013321"/>
              <a:ext cx="271002" cy="202415"/>
            </a:xfrm>
            <a:prstGeom prst="line">
              <a:avLst/>
            </a:prstGeom>
            <a:ln>
              <a:solidFill>
                <a:schemeClr val="accent1">
                  <a:lumMod val="75000"/>
                </a:schemeClr>
              </a:solidFill>
            </a:ln>
          </p:spPr>
          <p:style>
            <a:lnRef idx="3">
              <a:schemeClr val="accent5"/>
            </a:lnRef>
            <a:fillRef idx="0">
              <a:schemeClr val="accent5"/>
            </a:fillRef>
            <a:effectRef idx="2">
              <a:schemeClr val="accent5"/>
            </a:effectRef>
            <a:fontRef idx="minor">
              <a:schemeClr val="tx1"/>
            </a:fontRef>
          </p:style>
        </p:cxnSp>
        <p:cxnSp>
          <p:nvCxnSpPr>
            <p:cNvPr id="78" name="Connecteur droit 77"/>
            <p:cNvCxnSpPr>
              <a:stCxn id="65" idx="5"/>
            </p:cNvCxnSpPr>
            <p:nvPr/>
          </p:nvCxnSpPr>
          <p:spPr>
            <a:xfrm flipH="1">
              <a:off x="1764163" y="4220525"/>
              <a:ext cx="331527" cy="0"/>
            </a:xfrm>
            <a:prstGeom prst="line">
              <a:avLst/>
            </a:prstGeom>
            <a:ln>
              <a:solidFill>
                <a:schemeClr val="accent1">
                  <a:lumMod val="75000"/>
                </a:schemeClr>
              </a:solidFill>
            </a:ln>
          </p:spPr>
          <p:style>
            <a:lnRef idx="3">
              <a:schemeClr val="accent5"/>
            </a:lnRef>
            <a:fillRef idx="0">
              <a:schemeClr val="accent5"/>
            </a:fillRef>
            <a:effectRef idx="2">
              <a:schemeClr val="accent5"/>
            </a:effectRef>
            <a:fontRef idx="minor">
              <a:schemeClr val="tx1"/>
            </a:fontRef>
          </p:style>
        </p:cxnSp>
        <p:sp>
          <p:nvSpPr>
            <p:cNvPr id="80" name="Parallélogramme 79"/>
            <p:cNvSpPr/>
            <p:nvPr/>
          </p:nvSpPr>
          <p:spPr>
            <a:xfrm>
              <a:off x="1352387" y="3641209"/>
              <a:ext cx="220719" cy="57807"/>
            </a:xfrm>
            <a:prstGeom prst="parallelogram">
              <a:avLst>
                <a:gd name="adj" fmla="val 132505"/>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a:p>
          </p:txBody>
        </p:sp>
        <p:sp>
          <p:nvSpPr>
            <p:cNvPr id="81" name="Parallélogramme 80"/>
            <p:cNvSpPr/>
            <p:nvPr/>
          </p:nvSpPr>
          <p:spPr>
            <a:xfrm>
              <a:off x="4152355" y="4190046"/>
              <a:ext cx="220719" cy="57807"/>
            </a:xfrm>
            <a:prstGeom prst="parallelogram">
              <a:avLst>
                <a:gd name="adj" fmla="val 132505"/>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a:p>
          </p:txBody>
        </p:sp>
        <p:sp>
          <p:nvSpPr>
            <p:cNvPr id="82" name="Parallélogramme 81"/>
            <p:cNvSpPr/>
            <p:nvPr/>
          </p:nvSpPr>
          <p:spPr>
            <a:xfrm>
              <a:off x="3867345" y="3946893"/>
              <a:ext cx="220719" cy="57807"/>
            </a:xfrm>
            <a:prstGeom prst="parallelogram">
              <a:avLst>
                <a:gd name="adj" fmla="val 132505"/>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a:p>
          </p:txBody>
        </p:sp>
        <p:cxnSp>
          <p:nvCxnSpPr>
            <p:cNvPr id="83" name="Connecteur droit 82"/>
            <p:cNvCxnSpPr/>
            <p:nvPr/>
          </p:nvCxnSpPr>
          <p:spPr>
            <a:xfrm flipH="1" flipV="1">
              <a:off x="3669646" y="4215737"/>
              <a:ext cx="504090" cy="2675"/>
            </a:xfrm>
            <a:prstGeom prst="line">
              <a:avLst/>
            </a:prstGeom>
            <a:ln>
              <a:solidFill>
                <a:schemeClr val="accent1">
                  <a:lumMod val="75000"/>
                </a:schemeClr>
              </a:solidFill>
            </a:ln>
          </p:spPr>
          <p:style>
            <a:lnRef idx="3">
              <a:schemeClr val="accent5"/>
            </a:lnRef>
            <a:fillRef idx="0">
              <a:schemeClr val="accent5"/>
            </a:fillRef>
            <a:effectRef idx="2">
              <a:schemeClr val="accent5"/>
            </a:effectRef>
            <a:fontRef idx="minor">
              <a:schemeClr val="tx1"/>
            </a:fontRef>
          </p:style>
        </p:cxnSp>
        <p:cxnSp>
          <p:nvCxnSpPr>
            <p:cNvPr id="85" name="Connecteur droit 84"/>
            <p:cNvCxnSpPr/>
            <p:nvPr/>
          </p:nvCxnSpPr>
          <p:spPr>
            <a:xfrm flipV="1">
              <a:off x="3670785" y="4006304"/>
              <a:ext cx="271002" cy="202415"/>
            </a:xfrm>
            <a:prstGeom prst="line">
              <a:avLst/>
            </a:prstGeom>
            <a:ln>
              <a:solidFill>
                <a:schemeClr val="accent1">
                  <a:lumMod val="75000"/>
                </a:schemeClr>
              </a:solidFill>
            </a:ln>
          </p:spPr>
          <p:style>
            <a:lnRef idx="3">
              <a:schemeClr val="accent5"/>
            </a:lnRef>
            <a:fillRef idx="0">
              <a:schemeClr val="accent5"/>
            </a:fillRef>
            <a:effectRef idx="2">
              <a:schemeClr val="accent5"/>
            </a:effectRef>
            <a:fontRef idx="minor">
              <a:schemeClr val="tx1"/>
            </a:fontRef>
          </p:style>
        </p:cxnSp>
        <p:sp>
          <p:nvSpPr>
            <p:cNvPr id="99" name="Parallélogramme 98"/>
            <p:cNvSpPr/>
            <p:nvPr/>
          </p:nvSpPr>
          <p:spPr>
            <a:xfrm>
              <a:off x="954581" y="5123945"/>
              <a:ext cx="3384331" cy="825868"/>
            </a:xfrm>
            <a:prstGeom prst="parallelogram">
              <a:avLst>
                <a:gd name="adj" fmla="val 132505"/>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a:p>
          </p:txBody>
        </p:sp>
        <p:sp>
          <p:nvSpPr>
            <p:cNvPr id="102" name="Parallélogramme 101"/>
            <p:cNvSpPr/>
            <p:nvPr/>
          </p:nvSpPr>
          <p:spPr>
            <a:xfrm>
              <a:off x="1203716" y="5575654"/>
              <a:ext cx="302795" cy="133285"/>
            </a:xfrm>
            <a:prstGeom prst="parallelogram">
              <a:avLst>
                <a:gd name="adj" fmla="val 132505"/>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a:p>
          </p:txBody>
        </p:sp>
        <p:sp>
          <p:nvSpPr>
            <p:cNvPr id="103" name="Parallélogramme 102"/>
            <p:cNvSpPr/>
            <p:nvPr/>
          </p:nvSpPr>
          <p:spPr>
            <a:xfrm>
              <a:off x="3484792" y="5621566"/>
              <a:ext cx="311685" cy="87375"/>
            </a:xfrm>
            <a:prstGeom prst="parallelogram">
              <a:avLst>
                <a:gd name="adj" fmla="val 132505"/>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a:p>
          </p:txBody>
        </p:sp>
        <p:sp>
          <p:nvSpPr>
            <p:cNvPr id="104" name="Organigramme : Délai 103"/>
            <p:cNvSpPr/>
            <p:nvPr/>
          </p:nvSpPr>
          <p:spPr>
            <a:xfrm rot="19832052">
              <a:off x="2423133" y="5480113"/>
              <a:ext cx="696334" cy="346551"/>
            </a:xfrm>
            <a:prstGeom prst="flowChartDelay">
              <a:avLst/>
            </a:prstGeom>
            <a:solidFill>
              <a:schemeClr val="accent5">
                <a:lumMod val="75000"/>
              </a:schemeClr>
            </a:solidFill>
            <a:scene3d>
              <a:camera prst="isometricBottomDown"/>
              <a:lightRig rig="threePt" dir="t"/>
            </a:scene3d>
          </p:spPr>
          <p:style>
            <a:lnRef idx="1">
              <a:schemeClr val="accent3"/>
            </a:lnRef>
            <a:fillRef idx="2">
              <a:schemeClr val="accent3"/>
            </a:fillRef>
            <a:effectRef idx="1">
              <a:schemeClr val="accent3"/>
            </a:effectRef>
            <a:fontRef idx="minor">
              <a:schemeClr val="dk1"/>
            </a:fontRef>
          </p:style>
          <p:txBody>
            <a:bodyPr rtlCol="0" anchor="ctr"/>
            <a:lstStyle/>
            <a:p>
              <a:pPr algn="ctr"/>
              <a:endParaRPr lang="en-GB"/>
            </a:p>
          </p:txBody>
        </p:sp>
        <p:sp>
          <p:nvSpPr>
            <p:cNvPr id="105" name="Ellipse 104"/>
            <p:cNvSpPr/>
            <p:nvPr/>
          </p:nvSpPr>
          <p:spPr>
            <a:xfrm>
              <a:off x="2183019" y="5203819"/>
              <a:ext cx="334227" cy="214850"/>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GB"/>
            </a:p>
          </p:txBody>
        </p:sp>
        <p:cxnSp>
          <p:nvCxnSpPr>
            <p:cNvPr id="106" name="Connecteur droit 105"/>
            <p:cNvCxnSpPr/>
            <p:nvPr/>
          </p:nvCxnSpPr>
          <p:spPr>
            <a:xfrm flipH="1">
              <a:off x="1431835" y="5663526"/>
              <a:ext cx="1022433" cy="1"/>
            </a:xfrm>
            <a:prstGeom prst="line">
              <a:avLst/>
            </a:prstGeom>
            <a:ln>
              <a:solidFill>
                <a:schemeClr val="accent5">
                  <a:lumMod val="75000"/>
                </a:schemeClr>
              </a:solidFill>
            </a:ln>
          </p:spPr>
          <p:style>
            <a:lnRef idx="3">
              <a:schemeClr val="accent5"/>
            </a:lnRef>
            <a:fillRef idx="0">
              <a:schemeClr val="accent5"/>
            </a:fillRef>
            <a:effectRef idx="2">
              <a:schemeClr val="accent5"/>
            </a:effectRef>
            <a:fontRef idx="minor">
              <a:schemeClr val="tx1"/>
            </a:fontRef>
          </p:style>
        </p:cxnSp>
        <p:cxnSp>
          <p:nvCxnSpPr>
            <p:cNvPr id="108" name="Connecteur droit 107"/>
            <p:cNvCxnSpPr/>
            <p:nvPr/>
          </p:nvCxnSpPr>
          <p:spPr>
            <a:xfrm flipH="1">
              <a:off x="1968854" y="5575653"/>
              <a:ext cx="582048" cy="1"/>
            </a:xfrm>
            <a:prstGeom prst="line">
              <a:avLst/>
            </a:prstGeom>
            <a:ln>
              <a:solidFill>
                <a:schemeClr val="accent5">
                  <a:lumMod val="75000"/>
                </a:schemeClr>
              </a:solidFill>
            </a:ln>
          </p:spPr>
          <p:style>
            <a:lnRef idx="3">
              <a:schemeClr val="accent5"/>
            </a:lnRef>
            <a:fillRef idx="0">
              <a:schemeClr val="accent5"/>
            </a:fillRef>
            <a:effectRef idx="2">
              <a:schemeClr val="accent5"/>
            </a:effectRef>
            <a:fontRef idx="minor">
              <a:schemeClr val="tx1"/>
            </a:fontRef>
          </p:style>
        </p:cxnSp>
        <p:cxnSp>
          <p:nvCxnSpPr>
            <p:cNvPr id="111" name="Connecteur droit 110"/>
            <p:cNvCxnSpPr>
              <a:stCxn id="105" idx="3"/>
            </p:cNvCxnSpPr>
            <p:nvPr/>
          </p:nvCxnSpPr>
          <p:spPr>
            <a:xfrm flipH="1">
              <a:off x="1943035" y="5387204"/>
              <a:ext cx="288914" cy="188434"/>
            </a:xfrm>
            <a:prstGeom prst="line">
              <a:avLst/>
            </a:prstGeom>
            <a:ln>
              <a:solidFill>
                <a:schemeClr val="accent5">
                  <a:lumMod val="75000"/>
                </a:schemeClr>
              </a:solidFill>
            </a:ln>
          </p:spPr>
          <p:style>
            <a:lnRef idx="3">
              <a:schemeClr val="accent5"/>
            </a:lnRef>
            <a:fillRef idx="0">
              <a:schemeClr val="accent5"/>
            </a:fillRef>
            <a:effectRef idx="2">
              <a:schemeClr val="accent5"/>
            </a:effectRef>
            <a:fontRef idx="minor">
              <a:schemeClr val="tx1"/>
            </a:fontRef>
          </p:style>
        </p:cxnSp>
        <p:cxnSp>
          <p:nvCxnSpPr>
            <p:cNvPr id="114" name="Connecteur droit 113"/>
            <p:cNvCxnSpPr/>
            <p:nvPr/>
          </p:nvCxnSpPr>
          <p:spPr>
            <a:xfrm flipH="1" flipV="1">
              <a:off x="3056178" y="5645508"/>
              <a:ext cx="476255" cy="5037"/>
            </a:xfrm>
            <a:prstGeom prst="line">
              <a:avLst/>
            </a:prstGeom>
            <a:ln>
              <a:solidFill>
                <a:schemeClr val="accent5">
                  <a:lumMod val="75000"/>
                </a:schemeClr>
              </a:solidFill>
            </a:ln>
          </p:spPr>
          <p:style>
            <a:lnRef idx="3">
              <a:schemeClr val="accent5"/>
            </a:lnRef>
            <a:fillRef idx="0">
              <a:schemeClr val="accent5"/>
            </a:fillRef>
            <a:effectRef idx="2">
              <a:schemeClr val="accent5"/>
            </a:effectRef>
            <a:fontRef idx="minor">
              <a:schemeClr val="tx1"/>
            </a:fontRef>
          </p:style>
        </p:cxnSp>
        <p:cxnSp>
          <p:nvCxnSpPr>
            <p:cNvPr id="116" name="Connecteur droit 115"/>
            <p:cNvCxnSpPr/>
            <p:nvPr/>
          </p:nvCxnSpPr>
          <p:spPr>
            <a:xfrm flipH="1">
              <a:off x="966186" y="4391480"/>
              <a:ext cx="945171" cy="1584035"/>
            </a:xfrm>
            <a:prstGeom prst="line">
              <a:avLst/>
            </a:prstGeom>
            <a:ln w="28575">
              <a:solidFill>
                <a:schemeClr val="accent5">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0" name="Connecteur droit 119"/>
            <p:cNvCxnSpPr/>
            <p:nvPr/>
          </p:nvCxnSpPr>
          <p:spPr>
            <a:xfrm>
              <a:off x="3159666" y="4143635"/>
              <a:ext cx="1173172" cy="980310"/>
            </a:xfrm>
            <a:prstGeom prst="line">
              <a:avLst/>
            </a:prstGeom>
            <a:ln w="28575">
              <a:solidFill>
                <a:schemeClr val="accent5">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3" name="Connecteur droit 122"/>
            <p:cNvCxnSpPr/>
            <p:nvPr/>
          </p:nvCxnSpPr>
          <p:spPr>
            <a:xfrm>
              <a:off x="2842358" y="4391466"/>
              <a:ext cx="384929" cy="1558348"/>
            </a:xfrm>
            <a:prstGeom prst="line">
              <a:avLst/>
            </a:prstGeom>
            <a:ln w="28575">
              <a:solidFill>
                <a:schemeClr val="accent5">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7" name="Connecteur droit 126"/>
            <p:cNvCxnSpPr>
              <a:stCxn id="79" idx="3"/>
            </p:cNvCxnSpPr>
            <p:nvPr/>
          </p:nvCxnSpPr>
          <p:spPr>
            <a:xfrm flipH="1">
              <a:off x="2057375" y="4439415"/>
              <a:ext cx="147480" cy="684547"/>
            </a:xfrm>
            <a:prstGeom prst="line">
              <a:avLst/>
            </a:prstGeom>
            <a:ln w="28575">
              <a:solidFill>
                <a:schemeClr val="accent5">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8" name="ZoneTexte 137"/>
            <p:cNvSpPr txBox="1"/>
            <p:nvPr/>
          </p:nvSpPr>
          <p:spPr>
            <a:xfrm rot="19396198">
              <a:off x="5053271" y="3818011"/>
              <a:ext cx="2043041" cy="315563"/>
            </a:xfrm>
            <a:prstGeom prst="rect">
              <a:avLst/>
            </a:prstGeom>
            <a:noFill/>
          </p:spPr>
          <p:txBody>
            <a:bodyPr wrap="none" rtlCol="0">
              <a:spAutoFit/>
            </a:bodyPr>
            <a:lstStyle/>
            <a:p>
              <a:r>
                <a:rPr lang="en-GB" sz="1400" dirty="0"/>
                <a:t>System Design View</a:t>
              </a:r>
            </a:p>
          </p:txBody>
        </p:sp>
        <p:sp>
          <p:nvSpPr>
            <p:cNvPr id="139" name="ZoneTexte 138"/>
            <p:cNvSpPr txBox="1"/>
            <p:nvPr/>
          </p:nvSpPr>
          <p:spPr>
            <a:xfrm rot="19396198">
              <a:off x="4408208" y="2278661"/>
              <a:ext cx="2712023" cy="315563"/>
            </a:xfrm>
            <a:prstGeom prst="rect">
              <a:avLst/>
            </a:prstGeom>
            <a:noFill/>
          </p:spPr>
          <p:txBody>
            <a:bodyPr wrap="none" rtlCol="0">
              <a:spAutoFit/>
            </a:bodyPr>
            <a:lstStyle/>
            <a:p>
              <a:r>
                <a:rPr lang="en-GB" sz="1400" dirty="0"/>
                <a:t>Component Definition View</a:t>
              </a:r>
            </a:p>
          </p:txBody>
        </p:sp>
        <p:sp>
          <p:nvSpPr>
            <p:cNvPr id="140" name="ZoneTexte 139"/>
            <p:cNvSpPr txBox="1"/>
            <p:nvPr/>
          </p:nvSpPr>
          <p:spPr>
            <a:xfrm rot="19396198">
              <a:off x="4630260" y="5551156"/>
              <a:ext cx="2395579" cy="315563"/>
            </a:xfrm>
            <a:prstGeom prst="rect">
              <a:avLst/>
            </a:prstGeom>
            <a:noFill/>
          </p:spPr>
          <p:txBody>
            <a:bodyPr wrap="none" rtlCol="0">
              <a:spAutoFit/>
            </a:bodyPr>
            <a:lstStyle/>
            <a:p>
              <a:r>
                <a:rPr lang="en-GB" sz="1400" dirty="0"/>
                <a:t>Component Safety View</a:t>
              </a:r>
            </a:p>
          </p:txBody>
        </p:sp>
        <p:sp>
          <p:nvSpPr>
            <p:cNvPr id="141" name="Flèche droite 140"/>
            <p:cNvSpPr/>
            <p:nvPr/>
          </p:nvSpPr>
          <p:spPr>
            <a:xfrm>
              <a:off x="6253321" y="4123305"/>
              <a:ext cx="612167" cy="561386"/>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GB"/>
            </a:p>
          </p:txBody>
        </p:sp>
        <p:cxnSp>
          <p:nvCxnSpPr>
            <p:cNvPr id="77" name="Connecteur droit 76"/>
            <p:cNvCxnSpPr/>
            <p:nvPr/>
          </p:nvCxnSpPr>
          <p:spPr>
            <a:xfrm>
              <a:off x="1651610" y="2579636"/>
              <a:ext cx="266181" cy="1859762"/>
            </a:xfrm>
            <a:prstGeom prst="line">
              <a:avLst/>
            </a:prstGeom>
            <a:ln w="28575">
              <a:solidFill>
                <a:schemeClr val="accent5">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4" name="Connecteur droit 83"/>
            <p:cNvCxnSpPr/>
            <p:nvPr/>
          </p:nvCxnSpPr>
          <p:spPr>
            <a:xfrm flipH="1">
              <a:off x="2819736" y="2631255"/>
              <a:ext cx="546920" cy="1742934"/>
            </a:xfrm>
            <a:prstGeom prst="line">
              <a:avLst/>
            </a:prstGeom>
            <a:ln w="28575">
              <a:solidFill>
                <a:schemeClr val="accent5">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93" name="Connecteur droit 92"/>
            <p:cNvCxnSpPr/>
            <p:nvPr/>
          </p:nvCxnSpPr>
          <p:spPr>
            <a:xfrm flipH="1">
              <a:off x="3147488" y="1927136"/>
              <a:ext cx="1185352" cy="2216500"/>
            </a:xfrm>
            <a:prstGeom prst="line">
              <a:avLst/>
            </a:prstGeom>
            <a:ln w="28575">
              <a:solidFill>
                <a:schemeClr val="accent5">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pic>
          <p:nvPicPr>
            <p:cNvPr id="95" name="Image 94"/>
            <p:cNvPicPr>
              <a:picLocks noChangeAspect="1"/>
            </p:cNvPicPr>
            <p:nvPr/>
          </p:nvPicPr>
          <p:blipFill rotWithShape="1">
            <a:blip r:embed="rId7"/>
            <a:srcRect l="-1" t="19265" r="88564" b="22032"/>
            <a:stretch/>
          </p:blipFill>
          <p:spPr>
            <a:xfrm>
              <a:off x="162848" y="1560893"/>
              <a:ext cx="362113" cy="1079500"/>
            </a:xfrm>
            <a:prstGeom prst="rect">
              <a:avLst/>
            </a:prstGeom>
          </p:spPr>
        </p:pic>
        <p:pic>
          <p:nvPicPr>
            <p:cNvPr id="96" name="Image 95"/>
            <p:cNvPicPr>
              <a:picLocks noChangeAspect="1"/>
            </p:cNvPicPr>
            <p:nvPr/>
          </p:nvPicPr>
          <p:blipFill rotWithShape="1">
            <a:blip r:embed="rId8"/>
            <a:srcRect l="131" t="11415" r="89952" b="36231"/>
            <a:stretch/>
          </p:blipFill>
          <p:spPr>
            <a:xfrm>
              <a:off x="140236" y="3201988"/>
              <a:ext cx="234951" cy="1104900"/>
            </a:xfrm>
            <a:prstGeom prst="rect">
              <a:avLst/>
            </a:prstGeom>
          </p:spPr>
        </p:pic>
        <p:pic>
          <p:nvPicPr>
            <p:cNvPr id="97" name="Image 96"/>
            <p:cNvPicPr>
              <a:picLocks noChangeAspect="1"/>
            </p:cNvPicPr>
            <p:nvPr/>
          </p:nvPicPr>
          <p:blipFill rotWithShape="1">
            <a:blip r:embed="rId4"/>
            <a:srcRect l="-1623" t="23056" r="88913" b="25359"/>
            <a:stretch/>
          </p:blipFill>
          <p:spPr>
            <a:xfrm>
              <a:off x="-29757" y="5098913"/>
              <a:ext cx="368866" cy="850900"/>
            </a:xfrm>
            <a:prstGeom prst="rect">
              <a:avLst/>
            </a:prstGeom>
          </p:spPr>
        </p:pic>
        <p:cxnSp>
          <p:nvCxnSpPr>
            <p:cNvPr id="94" name="Connecteur droit 93"/>
            <p:cNvCxnSpPr/>
            <p:nvPr/>
          </p:nvCxnSpPr>
          <p:spPr>
            <a:xfrm flipH="1">
              <a:off x="2308129" y="1927135"/>
              <a:ext cx="243799" cy="2196314"/>
            </a:xfrm>
            <a:prstGeom prst="line">
              <a:avLst/>
            </a:prstGeom>
            <a:ln w="28575">
              <a:solidFill>
                <a:schemeClr val="accent5">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6" name="Parallélogramme 85"/>
            <p:cNvSpPr/>
            <p:nvPr/>
          </p:nvSpPr>
          <p:spPr>
            <a:xfrm>
              <a:off x="1611088" y="1927135"/>
              <a:ext cx="2727823" cy="704120"/>
            </a:xfrm>
            <a:prstGeom prst="parallelogram">
              <a:avLst>
                <a:gd name="adj" fmla="val 132505"/>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a:p>
          </p:txBody>
        </p:sp>
        <p:sp>
          <p:nvSpPr>
            <p:cNvPr id="87" name="Parallélogramme 86"/>
            <p:cNvSpPr/>
            <p:nvPr/>
          </p:nvSpPr>
          <p:spPr>
            <a:xfrm>
              <a:off x="2374361" y="2012408"/>
              <a:ext cx="1266497" cy="268016"/>
            </a:xfrm>
            <a:prstGeom prst="parallelogram">
              <a:avLst>
                <a:gd name="adj" fmla="val 132505"/>
              </a:avLst>
            </a:prstGeom>
            <a:effectLst/>
          </p:spPr>
          <p:style>
            <a:lnRef idx="1">
              <a:schemeClr val="accent6"/>
            </a:lnRef>
            <a:fillRef idx="2">
              <a:schemeClr val="accent6"/>
            </a:fillRef>
            <a:effectRef idx="1">
              <a:schemeClr val="accent6"/>
            </a:effectRef>
            <a:fontRef idx="minor">
              <a:schemeClr val="dk1"/>
            </a:fontRef>
          </p:style>
          <p:txBody>
            <a:bodyPr rtlCol="0" anchor="ctr"/>
            <a:lstStyle/>
            <a:p>
              <a:pPr algn="ctr"/>
              <a:endParaRPr lang="en-GB"/>
            </a:p>
          </p:txBody>
        </p:sp>
        <p:sp>
          <p:nvSpPr>
            <p:cNvPr id="88" name="Parallélogramme 87"/>
            <p:cNvSpPr/>
            <p:nvPr/>
          </p:nvSpPr>
          <p:spPr>
            <a:xfrm>
              <a:off x="2054429" y="2069302"/>
              <a:ext cx="414212" cy="161058"/>
            </a:xfrm>
            <a:prstGeom prst="parallelogram">
              <a:avLst>
                <a:gd name="adj" fmla="val 132505"/>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a:p>
          </p:txBody>
        </p:sp>
        <p:sp>
          <p:nvSpPr>
            <p:cNvPr id="89" name="Parallélogramme 88"/>
            <p:cNvSpPr/>
            <p:nvPr/>
          </p:nvSpPr>
          <p:spPr>
            <a:xfrm>
              <a:off x="3792804" y="2075793"/>
              <a:ext cx="410759" cy="142536"/>
            </a:xfrm>
            <a:prstGeom prst="parallelogram">
              <a:avLst>
                <a:gd name="adj" fmla="val 132505"/>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a:p>
          </p:txBody>
        </p:sp>
        <p:pic>
          <p:nvPicPr>
            <p:cNvPr id="90" name="Image 89"/>
            <p:cNvPicPr>
              <a:picLocks noChangeAspect="1"/>
            </p:cNvPicPr>
            <p:nvPr/>
          </p:nvPicPr>
          <p:blipFill>
            <a:blip r:embed="rId9">
              <a:biLevel thresh="75000"/>
              <a:extLst>
                <a:ext uri="{28A0092B-C50C-407E-A947-70E740481C1C}">
                  <a14:useLocalDpi xmlns:a14="http://schemas.microsoft.com/office/drawing/2010/main" val="0"/>
                </a:ext>
              </a:extLst>
            </a:blip>
            <a:stretch>
              <a:fillRect/>
            </a:stretch>
          </p:blipFill>
          <p:spPr>
            <a:xfrm rot="16200000">
              <a:off x="2490519" y="2008257"/>
              <a:ext cx="499198" cy="864012"/>
            </a:xfrm>
            <a:prstGeom prst="rect">
              <a:avLst/>
            </a:prstGeom>
            <a:scene3d>
              <a:camera prst="isometricOffAxis1Left">
                <a:rot lat="3000000" lon="3600000" rev="0"/>
              </a:camera>
              <a:lightRig rig="threePt" dir="t"/>
            </a:scene3d>
          </p:spPr>
        </p:pic>
        <p:cxnSp>
          <p:nvCxnSpPr>
            <p:cNvPr id="91" name="Connecteur droit 90"/>
            <p:cNvCxnSpPr>
              <a:stCxn id="89" idx="5"/>
              <a:endCxn id="87" idx="2"/>
            </p:cNvCxnSpPr>
            <p:nvPr/>
          </p:nvCxnSpPr>
          <p:spPr>
            <a:xfrm flipH="1" flipV="1">
              <a:off x="3463291" y="2146415"/>
              <a:ext cx="423947" cy="646"/>
            </a:xfrm>
            <a:prstGeom prst="line">
              <a:avLst/>
            </a:prstGeom>
            <a:ln/>
          </p:spPr>
          <p:style>
            <a:lnRef idx="3">
              <a:schemeClr val="accent5"/>
            </a:lnRef>
            <a:fillRef idx="0">
              <a:schemeClr val="accent5"/>
            </a:fillRef>
            <a:effectRef idx="2">
              <a:schemeClr val="accent5"/>
            </a:effectRef>
            <a:fontRef idx="minor">
              <a:schemeClr val="tx1"/>
            </a:fontRef>
          </p:style>
        </p:cxnSp>
        <p:cxnSp>
          <p:nvCxnSpPr>
            <p:cNvPr id="92" name="Connecteur droit 91"/>
            <p:cNvCxnSpPr>
              <a:stCxn id="88" idx="2"/>
              <a:endCxn id="87" idx="5"/>
            </p:cNvCxnSpPr>
            <p:nvPr/>
          </p:nvCxnSpPr>
          <p:spPr>
            <a:xfrm flipV="1">
              <a:off x="2361951" y="2146414"/>
              <a:ext cx="189977" cy="3416"/>
            </a:xfrm>
            <a:prstGeom prst="line">
              <a:avLst/>
            </a:prstGeom>
            <a:ln/>
          </p:spPr>
          <p:style>
            <a:lnRef idx="3">
              <a:schemeClr val="accent5"/>
            </a:lnRef>
            <a:fillRef idx="0">
              <a:schemeClr val="accent5"/>
            </a:fillRef>
            <a:effectRef idx="2">
              <a:schemeClr val="accent5"/>
            </a:effectRef>
            <a:fontRef idx="minor">
              <a:schemeClr val="tx1"/>
            </a:fontRef>
          </p:style>
        </p:cxnSp>
        <p:sp>
          <p:nvSpPr>
            <p:cNvPr id="26" name="ZoneTexte 25"/>
            <p:cNvSpPr txBox="1"/>
            <p:nvPr/>
          </p:nvSpPr>
          <p:spPr>
            <a:xfrm>
              <a:off x="525987" y="1598408"/>
              <a:ext cx="957190" cy="410232"/>
            </a:xfrm>
            <a:prstGeom prst="rect">
              <a:avLst/>
            </a:prstGeom>
            <a:noFill/>
          </p:spPr>
          <p:txBody>
            <a:bodyPr wrap="none" rtlCol="0">
              <a:spAutoFit/>
            </a:bodyPr>
            <a:lstStyle/>
            <a:p>
              <a:r>
                <a:rPr lang="en-GB" sz="1000" b="1" i="1" dirty="0">
                  <a:solidFill>
                    <a:srgbClr val="0000CC"/>
                  </a:solidFill>
                </a:rPr>
                <a:t>component</a:t>
              </a:r>
            </a:p>
            <a:p>
              <a:r>
                <a:rPr lang="en-GB" sz="1000" b="1" i="1" dirty="0">
                  <a:solidFill>
                    <a:srgbClr val="0000CC"/>
                  </a:solidFill>
                </a:rPr>
                <a:t>supplier</a:t>
              </a:r>
            </a:p>
          </p:txBody>
        </p:sp>
        <p:sp>
          <p:nvSpPr>
            <p:cNvPr id="98" name="ZoneTexte 97"/>
            <p:cNvSpPr txBox="1"/>
            <p:nvPr/>
          </p:nvSpPr>
          <p:spPr>
            <a:xfrm>
              <a:off x="389712" y="3287412"/>
              <a:ext cx="686874" cy="410232"/>
            </a:xfrm>
            <a:prstGeom prst="rect">
              <a:avLst/>
            </a:prstGeom>
            <a:noFill/>
          </p:spPr>
          <p:txBody>
            <a:bodyPr wrap="none" rtlCol="0">
              <a:spAutoFit/>
            </a:bodyPr>
            <a:lstStyle/>
            <a:p>
              <a:r>
                <a:rPr lang="en-GB" sz="1000" b="1" i="1" dirty="0">
                  <a:solidFill>
                    <a:srgbClr val="0000CC"/>
                  </a:solidFill>
                </a:rPr>
                <a:t>system</a:t>
              </a:r>
            </a:p>
            <a:p>
              <a:r>
                <a:rPr lang="en-GB" sz="1000" b="1" i="1" dirty="0">
                  <a:solidFill>
                    <a:srgbClr val="0000CC"/>
                  </a:solidFill>
                </a:rPr>
                <a:t>builder</a:t>
              </a:r>
            </a:p>
          </p:txBody>
        </p:sp>
        <p:sp>
          <p:nvSpPr>
            <p:cNvPr id="100" name="ZoneTexte 99"/>
            <p:cNvSpPr txBox="1"/>
            <p:nvPr/>
          </p:nvSpPr>
          <p:spPr>
            <a:xfrm>
              <a:off x="313886" y="5111186"/>
              <a:ext cx="793833" cy="410232"/>
            </a:xfrm>
            <a:prstGeom prst="rect">
              <a:avLst/>
            </a:prstGeom>
            <a:noFill/>
          </p:spPr>
          <p:txBody>
            <a:bodyPr wrap="none" rtlCol="0">
              <a:spAutoFit/>
            </a:bodyPr>
            <a:lstStyle/>
            <a:p>
              <a:r>
                <a:rPr lang="en-GB" sz="1000" b="1" i="1" dirty="0">
                  <a:solidFill>
                    <a:srgbClr val="0000CC"/>
                  </a:solidFill>
                </a:rPr>
                <a:t>safety</a:t>
              </a:r>
            </a:p>
            <a:p>
              <a:r>
                <a:rPr lang="en-GB" sz="1000" b="1" i="1" dirty="0">
                  <a:solidFill>
                    <a:srgbClr val="0000CC"/>
                  </a:solidFill>
                </a:rPr>
                <a:t>engineer</a:t>
              </a:r>
            </a:p>
          </p:txBody>
        </p:sp>
        <p:sp>
          <p:nvSpPr>
            <p:cNvPr id="110" name="Flèche droite 109"/>
            <p:cNvSpPr/>
            <p:nvPr/>
          </p:nvSpPr>
          <p:spPr>
            <a:xfrm rot="10800000">
              <a:off x="6183321" y="2677989"/>
              <a:ext cx="612167" cy="561386"/>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GB"/>
            </a:p>
          </p:txBody>
        </p:sp>
        <p:cxnSp>
          <p:nvCxnSpPr>
            <p:cNvPr id="112" name="Connecteur droit 111"/>
            <p:cNvCxnSpPr>
              <a:endCxn id="80" idx="2"/>
            </p:cNvCxnSpPr>
            <p:nvPr/>
          </p:nvCxnSpPr>
          <p:spPr>
            <a:xfrm flipH="1" flipV="1">
              <a:off x="1534807" y="3670097"/>
              <a:ext cx="2863909" cy="26138"/>
            </a:xfrm>
            <a:prstGeom prst="line">
              <a:avLst/>
            </a:prstGeom>
            <a:ln>
              <a:solidFill>
                <a:srgbClr val="FF0000"/>
              </a:solidFill>
            </a:ln>
          </p:spPr>
          <p:style>
            <a:lnRef idx="3">
              <a:schemeClr val="accent5"/>
            </a:lnRef>
            <a:fillRef idx="0">
              <a:schemeClr val="accent5"/>
            </a:fillRef>
            <a:effectRef idx="2">
              <a:schemeClr val="accent5"/>
            </a:effectRef>
            <a:fontRef idx="minor">
              <a:schemeClr val="tx1"/>
            </a:fontRef>
          </p:style>
        </p:cxnSp>
        <p:cxnSp>
          <p:nvCxnSpPr>
            <p:cNvPr id="118" name="Connecteur droit 117"/>
            <p:cNvCxnSpPr/>
            <p:nvPr/>
          </p:nvCxnSpPr>
          <p:spPr>
            <a:xfrm flipV="1">
              <a:off x="3671947" y="3708062"/>
              <a:ext cx="708896" cy="528760"/>
            </a:xfrm>
            <a:prstGeom prst="line">
              <a:avLst/>
            </a:prstGeom>
            <a:ln>
              <a:solidFill>
                <a:srgbClr val="FF0000"/>
              </a:solidFill>
            </a:ln>
          </p:spPr>
          <p:style>
            <a:lnRef idx="3">
              <a:schemeClr val="accent5"/>
            </a:lnRef>
            <a:fillRef idx="0">
              <a:schemeClr val="accent5"/>
            </a:fillRef>
            <a:effectRef idx="2">
              <a:schemeClr val="accent5"/>
            </a:effectRef>
            <a:fontRef idx="minor">
              <a:schemeClr val="tx1"/>
            </a:fontRef>
          </p:style>
        </p:cxnSp>
        <p:cxnSp>
          <p:nvCxnSpPr>
            <p:cNvPr id="119" name="Connecteur droit 118"/>
            <p:cNvCxnSpPr/>
            <p:nvPr/>
          </p:nvCxnSpPr>
          <p:spPr>
            <a:xfrm flipH="1" flipV="1">
              <a:off x="3685904" y="4232990"/>
              <a:ext cx="504090" cy="2675"/>
            </a:xfrm>
            <a:prstGeom prst="line">
              <a:avLst/>
            </a:prstGeom>
            <a:ln>
              <a:solidFill>
                <a:srgbClr val="FF0000"/>
              </a:solidFill>
            </a:ln>
          </p:spPr>
          <p:style>
            <a:lnRef idx="3">
              <a:schemeClr val="accent5"/>
            </a:lnRef>
            <a:fillRef idx="0">
              <a:schemeClr val="accent5"/>
            </a:fillRef>
            <a:effectRef idx="2">
              <a:schemeClr val="accent5"/>
            </a:effectRef>
            <a:fontRef idx="minor">
              <a:schemeClr val="tx1"/>
            </a:fontRef>
          </p:style>
        </p:cxnSp>
        <p:sp>
          <p:nvSpPr>
            <p:cNvPr id="121" name="ZoneTexte 120"/>
            <p:cNvSpPr txBox="1"/>
            <p:nvPr/>
          </p:nvSpPr>
          <p:spPr>
            <a:xfrm>
              <a:off x="3604545" y="3454865"/>
              <a:ext cx="1364053" cy="284007"/>
            </a:xfrm>
            <a:prstGeom prst="rect">
              <a:avLst/>
            </a:prstGeom>
            <a:noFill/>
          </p:spPr>
          <p:txBody>
            <a:bodyPr wrap="square" rtlCol="0">
              <a:spAutoFit/>
            </a:bodyPr>
            <a:lstStyle/>
            <a:p>
              <a:r>
                <a:rPr lang="en-GB" sz="1200" b="1" i="1" dirty="0">
                  <a:solidFill>
                    <a:srgbClr val="FF0000"/>
                  </a:solidFill>
                </a:rPr>
                <a:t>critical path</a:t>
              </a:r>
            </a:p>
          </p:txBody>
        </p:sp>
      </p:grpSp>
      <p:sp>
        <p:nvSpPr>
          <p:cNvPr id="101" name="ZoneTexte 112">
            <a:extLst>
              <a:ext uri="{FF2B5EF4-FFF2-40B4-BE49-F238E27FC236}">
                <a16:creationId xmlns:a16="http://schemas.microsoft.com/office/drawing/2014/main" id="{A0CA1ED7-9770-4490-9AC4-210B3C407F13}"/>
              </a:ext>
            </a:extLst>
          </p:cNvPr>
          <p:cNvSpPr txBox="1"/>
          <p:nvPr/>
        </p:nvSpPr>
        <p:spPr>
          <a:xfrm>
            <a:off x="8139859" y="6260297"/>
            <a:ext cx="2072726" cy="307777"/>
          </a:xfrm>
          <a:prstGeom prst="rect">
            <a:avLst/>
          </a:prstGeom>
          <a:noFill/>
        </p:spPr>
        <p:txBody>
          <a:bodyPr wrap="square" rtlCol="0">
            <a:spAutoFit/>
          </a:bodyPr>
          <a:lstStyle/>
          <a:p>
            <a:r>
              <a:rPr lang="en-GB" sz="1400" dirty="0">
                <a:solidFill>
                  <a:srgbClr val="243D4C"/>
                </a:solidFill>
                <a:latin typeface="Corbel"/>
              </a:rPr>
              <a:t>Fault Injection (FI) </a:t>
            </a:r>
            <a:r>
              <a:rPr lang="en-GB" sz="1400" dirty="0">
                <a:solidFill>
                  <a:srgbClr val="243D4C"/>
                </a:solidFill>
                <a:latin typeface="Corbel"/>
              </a:rPr>
              <a:t>view</a:t>
            </a:r>
            <a:endParaRPr lang="en-GB" sz="1400" dirty="0">
              <a:solidFill>
                <a:srgbClr val="243D4C"/>
              </a:solidFill>
              <a:latin typeface="Corbel"/>
            </a:endParaRPr>
          </a:p>
        </p:txBody>
      </p:sp>
      <p:pic>
        <p:nvPicPr>
          <p:cNvPr id="107" name="Imagen 367">
            <a:extLst>
              <a:ext uri="{FF2B5EF4-FFF2-40B4-BE49-F238E27FC236}">
                <a16:creationId xmlns:a16="http://schemas.microsoft.com/office/drawing/2014/main" id="{E7233F8A-699A-4ED1-A8FE-3A805E780969}"/>
              </a:ext>
            </a:extLst>
          </p:cNvPr>
          <p:cNvPicPr>
            <a:picLocks noChangeAspect="1"/>
          </p:cNvPicPr>
          <p:nvPr/>
        </p:nvPicPr>
        <p:blipFill>
          <a:blip r:embed="rId10"/>
          <a:stretch>
            <a:fillRect/>
          </a:stretch>
        </p:blipFill>
        <p:spPr>
          <a:xfrm>
            <a:off x="8208290" y="4861225"/>
            <a:ext cx="2086210" cy="1451767"/>
          </a:xfrm>
          <a:prstGeom prst="rect">
            <a:avLst/>
          </a:prstGeom>
        </p:spPr>
      </p:pic>
    </p:spTree>
    <p:extLst>
      <p:ext uri="{BB962C8B-B14F-4D97-AF65-F5344CB8AC3E}">
        <p14:creationId xmlns:p14="http://schemas.microsoft.com/office/powerpoint/2010/main" val="23655219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vert="horz" lIns="180000" tIns="45720" rIns="91440" bIns="45720" rtlCol="0" anchor="ctr">
            <a:noAutofit/>
          </a:bodyPr>
          <a:lstStyle/>
          <a:p>
            <a:r>
              <a:rPr lang="de-DE" sz="4000" b="1" dirty="0"/>
              <a:t>Look at an example</a:t>
            </a:r>
          </a:p>
          <a:p>
            <a:r>
              <a:rPr lang="de-DE" sz="4000" b="1" dirty="0"/>
              <a:t>	</a:t>
            </a:r>
            <a:r>
              <a:rPr lang="de-DE" b="1" dirty="0" smtClean="0"/>
              <a:t>Cartesian impedance </a:t>
            </a:r>
            <a:r>
              <a:rPr lang="de-DE" b="1" dirty="0" smtClean="0"/>
              <a:t>controller</a:t>
            </a:r>
            <a:br>
              <a:rPr lang="de-DE" b="1" dirty="0" smtClean="0"/>
            </a:br>
            <a:r>
              <a:rPr lang="de-DE" b="1" dirty="0" smtClean="0"/>
              <a:t> </a:t>
            </a:r>
            <a:r>
              <a:rPr lang="de-DE" b="1" dirty="0" smtClean="0"/>
              <a:t>	(industrial robotic arm)</a:t>
            </a:r>
            <a:endParaRPr lang="de-DE" b="1" dirty="0"/>
          </a:p>
        </p:txBody>
      </p:sp>
    </p:spTree>
    <p:extLst>
      <p:ext uri="{BB962C8B-B14F-4D97-AF65-F5344CB8AC3E}">
        <p14:creationId xmlns:p14="http://schemas.microsoft.com/office/powerpoint/2010/main" val="9271664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16"/>
          <p:cNvSpPr>
            <a:spLocks noChangeArrowheads="1"/>
          </p:cNvSpPr>
          <p:nvPr/>
        </p:nvSpPr>
        <p:spPr bwMode="auto">
          <a:xfrm>
            <a:off x="1343379" y="3952878"/>
            <a:ext cx="4589824" cy="1849611"/>
          </a:xfrm>
          <a:prstGeom prst="rect">
            <a:avLst/>
          </a:prstGeom>
          <a:noFill/>
          <a:ln>
            <a:noFill/>
          </a:ln>
          <a:extLst/>
        </p:spPr>
        <p:txBody>
          <a:bodyPr lIns="540000"/>
          <a:lstStyle>
            <a:lvl1pPr>
              <a:defRPr sz="1400" b="1">
                <a:solidFill>
                  <a:srgbClr val="800000"/>
                </a:solidFill>
                <a:latin typeface="Arial" charset="0"/>
                <a:ea typeface="ＭＳ Ｐゴシック" pitchFamily="34" charset="-128"/>
              </a:defRPr>
            </a:lvl1pPr>
            <a:lvl2pPr marL="742950" indent="-285750">
              <a:defRPr sz="1400" b="1">
                <a:solidFill>
                  <a:srgbClr val="800000"/>
                </a:solidFill>
                <a:latin typeface="Arial" charset="0"/>
                <a:ea typeface="ＭＳ Ｐゴシック" pitchFamily="34" charset="-128"/>
              </a:defRPr>
            </a:lvl2pPr>
            <a:lvl3pPr marL="1143000" indent="-228600">
              <a:defRPr sz="1400" b="1">
                <a:solidFill>
                  <a:srgbClr val="800000"/>
                </a:solidFill>
                <a:latin typeface="Arial" charset="0"/>
                <a:ea typeface="ＭＳ Ｐゴシック" pitchFamily="34" charset="-128"/>
              </a:defRPr>
            </a:lvl3pPr>
            <a:lvl4pPr marL="1600200" indent="-228600">
              <a:defRPr sz="1400" b="1">
                <a:solidFill>
                  <a:srgbClr val="800000"/>
                </a:solidFill>
                <a:latin typeface="Arial" charset="0"/>
                <a:ea typeface="ＭＳ Ｐゴシック" pitchFamily="34" charset="-128"/>
              </a:defRPr>
            </a:lvl4pPr>
            <a:lvl5pPr marL="2057400" indent="-228600">
              <a:defRPr sz="1400" b="1">
                <a:solidFill>
                  <a:srgbClr val="800000"/>
                </a:solidFill>
                <a:latin typeface="Arial" charset="0"/>
                <a:ea typeface="ＭＳ Ｐゴシック" pitchFamily="34" charset="-128"/>
              </a:defRPr>
            </a:lvl5pPr>
            <a:lvl6pPr marL="2514600" indent="-228600" eaLnBrk="0" fontAlgn="base" hangingPunct="0">
              <a:spcBef>
                <a:spcPct val="0"/>
              </a:spcBef>
              <a:spcAft>
                <a:spcPct val="0"/>
              </a:spcAft>
              <a:defRPr sz="1400" b="1">
                <a:solidFill>
                  <a:srgbClr val="800000"/>
                </a:solidFill>
                <a:latin typeface="Arial" charset="0"/>
                <a:ea typeface="ＭＳ Ｐゴシック" pitchFamily="34" charset="-128"/>
              </a:defRPr>
            </a:lvl6pPr>
            <a:lvl7pPr marL="2971800" indent="-228600" eaLnBrk="0" fontAlgn="base" hangingPunct="0">
              <a:spcBef>
                <a:spcPct val="0"/>
              </a:spcBef>
              <a:spcAft>
                <a:spcPct val="0"/>
              </a:spcAft>
              <a:defRPr sz="1400" b="1">
                <a:solidFill>
                  <a:srgbClr val="800000"/>
                </a:solidFill>
                <a:latin typeface="Arial" charset="0"/>
                <a:ea typeface="ＭＳ Ｐゴシック" pitchFamily="34" charset="-128"/>
              </a:defRPr>
            </a:lvl7pPr>
            <a:lvl8pPr marL="3429000" indent="-228600" eaLnBrk="0" fontAlgn="base" hangingPunct="0">
              <a:spcBef>
                <a:spcPct val="0"/>
              </a:spcBef>
              <a:spcAft>
                <a:spcPct val="0"/>
              </a:spcAft>
              <a:defRPr sz="1400" b="1">
                <a:solidFill>
                  <a:srgbClr val="800000"/>
                </a:solidFill>
                <a:latin typeface="Arial" charset="0"/>
                <a:ea typeface="ＭＳ Ｐゴシック" pitchFamily="34" charset="-128"/>
              </a:defRPr>
            </a:lvl8pPr>
            <a:lvl9pPr marL="3886200" indent="-228600" eaLnBrk="0" fontAlgn="base" hangingPunct="0">
              <a:spcBef>
                <a:spcPct val="0"/>
              </a:spcBef>
              <a:spcAft>
                <a:spcPct val="0"/>
              </a:spcAft>
              <a:defRPr sz="1400" b="1">
                <a:solidFill>
                  <a:srgbClr val="800000"/>
                </a:solidFill>
                <a:latin typeface="Arial" charset="0"/>
                <a:ea typeface="ＭＳ Ｐゴシック" pitchFamily="34" charset="-128"/>
              </a:defRPr>
            </a:lvl9pPr>
          </a:lstStyle>
          <a:p>
            <a:pPr defTabSz="914385">
              <a:spcBef>
                <a:spcPct val="20000"/>
              </a:spcBef>
              <a:buClr>
                <a:schemeClr val="folHlink"/>
              </a:buClr>
              <a:buSzPct val="60000"/>
            </a:pPr>
            <a:r>
              <a:rPr lang="en-US" altLang="es-ES" sz="2000" b="0" dirty="0">
                <a:solidFill>
                  <a:schemeClr val="tx1"/>
                </a:solidFill>
                <a:latin typeface="+mn-lt"/>
              </a:rPr>
              <a:t>Identify </a:t>
            </a:r>
            <a:r>
              <a:rPr lang="en-US" altLang="es-ES" sz="2000" b="0" dirty="0">
                <a:solidFill>
                  <a:schemeClr val="tx1"/>
                </a:solidFill>
                <a:latin typeface="+mn-lt"/>
              </a:rPr>
              <a:t>and monitor critical </a:t>
            </a:r>
            <a:r>
              <a:rPr lang="en-US" altLang="es-ES" sz="2000" b="0" dirty="0">
                <a:solidFill>
                  <a:schemeClr val="tx1"/>
                </a:solidFill>
                <a:latin typeface="+mn-lt"/>
              </a:rPr>
              <a:t>faults </a:t>
            </a:r>
            <a:r>
              <a:rPr lang="en-US" altLang="es-ES" sz="2000" b="0" dirty="0">
                <a:solidFill>
                  <a:schemeClr val="tx1"/>
                </a:solidFill>
                <a:latin typeface="+mn-lt"/>
              </a:rPr>
              <a:t>to </a:t>
            </a:r>
            <a:r>
              <a:rPr lang="en-US" altLang="es-ES" sz="2000" b="0" dirty="0">
                <a:solidFill>
                  <a:schemeClr val="tx1"/>
                </a:solidFill>
                <a:latin typeface="+mn-lt"/>
              </a:rPr>
              <a:t>avoid unintended movements (hazard), that may cause collisions (harm).</a:t>
            </a:r>
          </a:p>
          <a:p>
            <a:pPr algn="r" defTabSz="914385">
              <a:spcBef>
                <a:spcPct val="20000"/>
              </a:spcBef>
              <a:buClr>
                <a:schemeClr val="folHlink"/>
              </a:buClr>
              <a:buSzPct val="60000"/>
            </a:pPr>
            <a:r>
              <a:rPr lang="en-GB" sz="1600" b="0" i="1" dirty="0"/>
              <a:t>“pick &amp; place trajectory speed &lt; 250 mm/s”</a:t>
            </a:r>
          </a:p>
        </p:txBody>
      </p:sp>
      <p:sp>
        <p:nvSpPr>
          <p:cNvPr id="2" name="Titre 1"/>
          <p:cNvSpPr>
            <a:spLocks noGrp="1"/>
          </p:cNvSpPr>
          <p:nvPr>
            <p:ph type="title"/>
          </p:nvPr>
        </p:nvSpPr>
        <p:spPr>
          <a:xfrm>
            <a:off x="3023016" y="202367"/>
            <a:ext cx="6677244" cy="771994"/>
          </a:xfrm>
        </p:spPr>
        <p:txBody>
          <a:bodyPr>
            <a:normAutofit fontScale="90000"/>
          </a:bodyPr>
          <a:lstStyle/>
          <a:p>
            <a:r>
              <a:rPr lang="en-CA" dirty="0" smtClean="0"/>
              <a:t>Safety Analysis Use Case Scenario</a:t>
            </a:r>
            <a:endParaRPr lang="en-CA" dirty="0"/>
          </a:p>
        </p:txBody>
      </p:sp>
      <p:sp>
        <p:nvSpPr>
          <p:cNvPr id="4" name="Rectangle 16"/>
          <p:cNvSpPr>
            <a:spLocks noChangeArrowheads="1"/>
          </p:cNvSpPr>
          <p:nvPr/>
        </p:nvSpPr>
        <p:spPr bwMode="auto">
          <a:xfrm>
            <a:off x="2033036" y="1463040"/>
            <a:ext cx="3082792" cy="1172584"/>
          </a:xfrm>
          <a:prstGeom prst="rect">
            <a:avLst/>
          </a:prstGeom>
          <a:solidFill>
            <a:schemeClr val="bg1">
              <a:alpha val="80000"/>
            </a:schemeClr>
          </a:solidFill>
          <a:ln>
            <a:noFill/>
          </a:ln>
          <a:extLst/>
        </p:spPr>
        <p:txBody>
          <a:bodyPr/>
          <a:lstStyle>
            <a:lvl1pPr>
              <a:defRPr sz="1400" b="1">
                <a:solidFill>
                  <a:srgbClr val="800000"/>
                </a:solidFill>
                <a:latin typeface="Arial" charset="0"/>
                <a:ea typeface="ＭＳ Ｐゴシック" pitchFamily="34" charset="-128"/>
              </a:defRPr>
            </a:lvl1pPr>
            <a:lvl2pPr marL="742950" indent="-285750">
              <a:defRPr sz="1400" b="1">
                <a:solidFill>
                  <a:srgbClr val="800000"/>
                </a:solidFill>
                <a:latin typeface="Arial" charset="0"/>
                <a:ea typeface="ＭＳ Ｐゴシック" pitchFamily="34" charset="-128"/>
              </a:defRPr>
            </a:lvl2pPr>
            <a:lvl3pPr marL="1143000" indent="-228600">
              <a:defRPr sz="1400" b="1">
                <a:solidFill>
                  <a:srgbClr val="800000"/>
                </a:solidFill>
                <a:latin typeface="Arial" charset="0"/>
                <a:ea typeface="ＭＳ Ｐゴシック" pitchFamily="34" charset="-128"/>
              </a:defRPr>
            </a:lvl3pPr>
            <a:lvl4pPr marL="1600200" indent="-228600">
              <a:defRPr sz="1400" b="1">
                <a:solidFill>
                  <a:srgbClr val="800000"/>
                </a:solidFill>
                <a:latin typeface="Arial" charset="0"/>
                <a:ea typeface="ＭＳ Ｐゴシック" pitchFamily="34" charset="-128"/>
              </a:defRPr>
            </a:lvl4pPr>
            <a:lvl5pPr marL="2057400" indent="-228600">
              <a:defRPr sz="1400" b="1">
                <a:solidFill>
                  <a:srgbClr val="800000"/>
                </a:solidFill>
                <a:latin typeface="Arial" charset="0"/>
                <a:ea typeface="ＭＳ Ｐゴシック" pitchFamily="34" charset="-128"/>
              </a:defRPr>
            </a:lvl5pPr>
            <a:lvl6pPr marL="2514600" indent="-228600" eaLnBrk="0" fontAlgn="base" hangingPunct="0">
              <a:spcBef>
                <a:spcPct val="0"/>
              </a:spcBef>
              <a:spcAft>
                <a:spcPct val="0"/>
              </a:spcAft>
              <a:defRPr sz="1400" b="1">
                <a:solidFill>
                  <a:srgbClr val="800000"/>
                </a:solidFill>
                <a:latin typeface="Arial" charset="0"/>
                <a:ea typeface="ＭＳ Ｐゴシック" pitchFamily="34" charset="-128"/>
              </a:defRPr>
            </a:lvl6pPr>
            <a:lvl7pPr marL="2971800" indent="-228600" eaLnBrk="0" fontAlgn="base" hangingPunct="0">
              <a:spcBef>
                <a:spcPct val="0"/>
              </a:spcBef>
              <a:spcAft>
                <a:spcPct val="0"/>
              </a:spcAft>
              <a:defRPr sz="1400" b="1">
                <a:solidFill>
                  <a:srgbClr val="800000"/>
                </a:solidFill>
                <a:latin typeface="Arial" charset="0"/>
                <a:ea typeface="ＭＳ Ｐゴシック" pitchFamily="34" charset="-128"/>
              </a:defRPr>
            </a:lvl7pPr>
            <a:lvl8pPr marL="3429000" indent="-228600" eaLnBrk="0" fontAlgn="base" hangingPunct="0">
              <a:spcBef>
                <a:spcPct val="0"/>
              </a:spcBef>
              <a:spcAft>
                <a:spcPct val="0"/>
              </a:spcAft>
              <a:defRPr sz="1400" b="1">
                <a:solidFill>
                  <a:srgbClr val="800000"/>
                </a:solidFill>
                <a:latin typeface="Arial" charset="0"/>
                <a:ea typeface="ＭＳ Ｐゴシック" pitchFamily="34" charset="-128"/>
              </a:defRPr>
            </a:lvl8pPr>
            <a:lvl9pPr marL="3886200" indent="-228600" eaLnBrk="0" fontAlgn="base" hangingPunct="0">
              <a:spcBef>
                <a:spcPct val="0"/>
              </a:spcBef>
              <a:spcAft>
                <a:spcPct val="0"/>
              </a:spcAft>
              <a:defRPr sz="1400" b="1">
                <a:solidFill>
                  <a:srgbClr val="800000"/>
                </a:solidFill>
                <a:latin typeface="Arial" charset="0"/>
                <a:ea typeface="ＭＳ Ｐゴシック" pitchFamily="34" charset="-128"/>
              </a:defRPr>
            </a:lvl9pPr>
          </a:lstStyle>
          <a:p>
            <a:pPr defTabSz="914385">
              <a:spcBef>
                <a:spcPct val="20000"/>
              </a:spcBef>
              <a:buClr>
                <a:schemeClr val="folHlink"/>
              </a:buClr>
              <a:buSzPct val="60000"/>
            </a:pPr>
            <a:r>
              <a:rPr lang="en-US" altLang="es-ES" sz="2000" b="0" dirty="0">
                <a:solidFill>
                  <a:schemeClr val="tx1"/>
                </a:solidFill>
                <a:latin typeface="+mn-lt"/>
              </a:rPr>
              <a:t>Design of a real-time Cartesian impedance controller, in torque mode.</a:t>
            </a:r>
          </a:p>
        </p:txBody>
      </p:sp>
      <p:sp>
        <p:nvSpPr>
          <p:cNvPr id="6" name="Étoile à 7 branches 5"/>
          <p:cNvSpPr/>
          <p:nvPr/>
        </p:nvSpPr>
        <p:spPr>
          <a:xfrm>
            <a:off x="1342483" y="4067874"/>
            <a:ext cx="346230" cy="299733"/>
          </a:xfrm>
          <a:prstGeom prst="star7">
            <a:avLst/>
          </a:prstGeom>
          <a:solidFill>
            <a:srgbClr val="E6AF00"/>
          </a:solidFill>
          <a:ln>
            <a:solidFill>
              <a:schemeClr val="tx1"/>
            </a:solidFill>
          </a:ln>
          <a:scene3d>
            <a:camera prst="orthographicFront"/>
            <a:lightRig rig="threePt" dir="t"/>
          </a:scene3d>
          <a:sp3d>
            <a:bevelT w="139700" h="139700" prst="divot"/>
          </a:sp3d>
        </p:spPr>
        <p:style>
          <a:lnRef idx="3">
            <a:schemeClr val="lt1"/>
          </a:lnRef>
          <a:fillRef idx="1">
            <a:schemeClr val="accent6"/>
          </a:fillRef>
          <a:effectRef idx="1">
            <a:schemeClr val="accent6"/>
          </a:effectRef>
          <a:fontRef idx="minor">
            <a:schemeClr val="lt1"/>
          </a:fontRef>
        </p:style>
        <p:txBody>
          <a:bodyPr rtlCol="0" anchor="ctr"/>
          <a:lstStyle/>
          <a:p>
            <a:pPr algn="ctr"/>
            <a:endParaRPr lang="en-GB"/>
          </a:p>
        </p:txBody>
      </p:sp>
      <p:pic>
        <p:nvPicPr>
          <p:cNvPr id="7" name="Image 6"/>
          <p:cNvPicPr>
            <a:picLocks noChangeAspect="1"/>
          </p:cNvPicPr>
          <p:nvPr/>
        </p:nvPicPr>
        <p:blipFill>
          <a:blip r:embed="rId3"/>
          <a:stretch>
            <a:fillRect/>
          </a:stretch>
        </p:blipFill>
        <p:spPr>
          <a:xfrm>
            <a:off x="5267158" y="865751"/>
            <a:ext cx="4867443" cy="3023926"/>
          </a:xfrm>
          <a:prstGeom prst="rect">
            <a:avLst/>
          </a:prstGeom>
        </p:spPr>
      </p:pic>
      <p:grpSp>
        <p:nvGrpSpPr>
          <p:cNvPr id="9" name="Group 8"/>
          <p:cNvGrpSpPr/>
          <p:nvPr/>
        </p:nvGrpSpPr>
        <p:grpSpPr>
          <a:xfrm>
            <a:off x="6362183" y="3889693"/>
            <a:ext cx="4666218" cy="2839715"/>
            <a:chOff x="5933203" y="3889693"/>
            <a:chExt cx="4666218" cy="2839715"/>
          </a:xfrm>
        </p:grpSpPr>
        <p:pic>
          <p:nvPicPr>
            <p:cNvPr id="5" name="Picture 4"/>
            <p:cNvPicPr>
              <a:picLocks noChangeAspect="1"/>
            </p:cNvPicPr>
            <p:nvPr/>
          </p:nvPicPr>
          <p:blipFill>
            <a:blip r:embed="rId4"/>
            <a:stretch>
              <a:fillRect/>
            </a:stretch>
          </p:blipFill>
          <p:spPr>
            <a:xfrm>
              <a:off x="5933203" y="3893619"/>
              <a:ext cx="4655774" cy="2835789"/>
            </a:xfrm>
            <a:prstGeom prst="rect">
              <a:avLst/>
            </a:prstGeom>
          </p:spPr>
        </p:pic>
        <p:sp>
          <p:nvSpPr>
            <p:cNvPr id="8" name="Rectangle 7"/>
            <p:cNvSpPr/>
            <p:nvPr/>
          </p:nvSpPr>
          <p:spPr>
            <a:xfrm>
              <a:off x="5933203" y="3889693"/>
              <a:ext cx="4666218" cy="2821655"/>
            </a:xfrm>
            <a:prstGeom prst="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14" name="Connecteur en angle 13"/>
          <p:cNvCxnSpPr/>
          <p:nvPr/>
        </p:nvCxnSpPr>
        <p:spPr>
          <a:xfrm rot="16200000" flipH="1">
            <a:off x="9298613" y="2901285"/>
            <a:ext cx="1511961" cy="464819"/>
          </a:xfrm>
          <a:prstGeom prst="bentConnector3">
            <a:avLst>
              <a:gd name="adj1" fmla="val 610"/>
            </a:avLst>
          </a:prstGeom>
          <a:ln w="381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7" name="Étoile à 7 branches 16"/>
          <p:cNvSpPr/>
          <p:nvPr/>
        </p:nvSpPr>
        <p:spPr>
          <a:xfrm>
            <a:off x="1728396" y="1502910"/>
            <a:ext cx="305449" cy="276157"/>
          </a:xfrm>
          <a:prstGeom prst="star7">
            <a:avLst/>
          </a:prstGeom>
          <a:solidFill>
            <a:srgbClr val="00B050"/>
          </a:solidFill>
          <a:ln>
            <a:solidFill>
              <a:schemeClr val="tx1"/>
            </a:solidFill>
          </a:ln>
          <a:scene3d>
            <a:camera prst="orthographicFront"/>
            <a:lightRig rig="threePt" dir="t"/>
          </a:scene3d>
          <a:sp3d>
            <a:bevelT w="139700" h="139700" prst="divot"/>
          </a:sp3d>
        </p:spPr>
        <p:style>
          <a:lnRef idx="3">
            <a:schemeClr val="lt1"/>
          </a:lnRef>
          <a:fillRef idx="1">
            <a:schemeClr val="accent6"/>
          </a:fillRef>
          <a:effectRef idx="1">
            <a:schemeClr val="accent6"/>
          </a:effectRef>
          <a:fontRef idx="minor">
            <a:schemeClr val="lt1"/>
          </a:fontRef>
        </p:style>
        <p:txBody>
          <a:bodyPr rtlCol="0" anchor="ctr"/>
          <a:lstStyle/>
          <a:p>
            <a:pPr algn="ctr"/>
            <a:endParaRPr lang="en-GB"/>
          </a:p>
        </p:txBody>
      </p:sp>
      <p:cxnSp>
        <p:nvCxnSpPr>
          <p:cNvPr id="18" name="Connecteur en angle 17"/>
          <p:cNvCxnSpPr>
            <a:endCxn id="4" idx="0"/>
          </p:cNvCxnSpPr>
          <p:nvPr/>
        </p:nvCxnSpPr>
        <p:spPr>
          <a:xfrm rot="10800000" flipV="1">
            <a:off x="3574432" y="999080"/>
            <a:ext cx="3009248" cy="463960"/>
          </a:xfrm>
          <a:prstGeom prst="bentConnector2">
            <a:avLst/>
          </a:prstGeom>
          <a:ln w="38100">
            <a:solidFill>
              <a:srgbClr val="00B05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7299961" y="3400205"/>
            <a:ext cx="2522222" cy="275172"/>
          </a:xfrm>
          <a:prstGeom prst="rect">
            <a:avLst/>
          </a:prstGeom>
          <a:noFill/>
          <a:ln w="38100">
            <a:solidFill>
              <a:srgbClr val="FF99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4" name="Connecteur en angle 23"/>
          <p:cNvCxnSpPr>
            <a:endCxn id="23" idx="0"/>
          </p:cNvCxnSpPr>
          <p:nvPr/>
        </p:nvCxnSpPr>
        <p:spPr>
          <a:xfrm rot="10800000" flipV="1">
            <a:off x="3422111" y="3482339"/>
            <a:ext cx="3877864" cy="470538"/>
          </a:xfrm>
          <a:prstGeom prst="bentConnector2">
            <a:avLst/>
          </a:prstGeom>
          <a:ln w="38100">
            <a:solidFill>
              <a:srgbClr val="FF9900"/>
            </a:solidFill>
            <a:prstDash val="sys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3426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1200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nodeType="withEffect">
                                  <p:stCondLst>
                                    <p:cond delay="1200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ntr" presetSubtype="0" fill="hold" grpId="0" nodeType="withEffect">
                                  <p:stCondLst>
                                    <p:cond delay="1200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grpId="0" nodeType="withEffect">
                                  <p:stCondLst>
                                    <p:cond delay="1200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6" grpId="0" animBg="1"/>
      <p:bldP spid="2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en-US" dirty="0" smtClean="0"/>
              <a:t>Model-based Safety Analysis (FMEA)</a:t>
            </a:r>
            <a:endParaRPr lang="fr-FR" dirty="0"/>
          </a:p>
        </p:txBody>
      </p:sp>
      <p:sp>
        <p:nvSpPr>
          <p:cNvPr id="3" name="Espace réservé du contenu 2"/>
          <p:cNvSpPr>
            <a:spLocks noGrp="1"/>
          </p:cNvSpPr>
          <p:nvPr>
            <p:ph idx="1"/>
          </p:nvPr>
        </p:nvSpPr>
        <p:spPr/>
        <p:txBody>
          <a:bodyPr anchor="t"/>
          <a:lstStyle/>
          <a:p>
            <a:r>
              <a:rPr lang="en-US" dirty="0" smtClean="0"/>
              <a:t>FMEA Analysis context, FMEA table and failure modes</a:t>
            </a:r>
            <a:br>
              <a:rPr lang="en-US" dirty="0" smtClean="0"/>
            </a:br>
            <a:r>
              <a:rPr lang="en-US" dirty="0" smtClean="0">
                <a:sym typeface="Wingdings" panose="05000000000000000000" pitchFamily="2" charset="2"/>
              </a:rPr>
              <a:t> effects and their criticality (automatically computed)</a:t>
            </a:r>
            <a:endParaRPr lang="fr-FR" dirty="0"/>
          </a:p>
        </p:txBody>
      </p:sp>
      <p:pic>
        <p:nvPicPr>
          <p:cNvPr id="4" name="Image 3"/>
          <p:cNvPicPr>
            <a:picLocks noChangeAspect="1"/>
          </p:cNvPicPr>
          <p:nvPr/>
        </p:nvPicPr>
        <p:blipFill rotWithShape="1">
          <a:blip r:embed="rId2"/>
          <a:srcRect l="375" t="1540" r="1322" b="1540"/>
          <a:stretch/>
        </p:blipFill>
        <p:spPr>
          <a:xfrm>
            <a:off x="2651498" y="2570297"/>
            <a:ext cx="6953122" cy="1731101"/>
          </a:xfrm>
          <a:prstGeom prst="rect">
            <a:avLst/>
          </a:prstGeom>
          <a:ln>
            <a:noFill/>
          </a:ln>
          <a:effectLst>
            <a:outerShdw blurRad="292100" dist="139700" dir="2700000" algn="tl" rotWithShape="0">
              <a:srgbClr val="333333">
                <a:alpha val="65000"/>
              </a:srgbClr>
            </a:outerShdw>
          </a:effectLst>
        </p:spPr>
      </p:pic>
      <p:pic>
        <p:nvPicPr>
          <p:cNvPr id="5" name="Image 4"/>
          <p:cNvPicPr>
            <a:picLocks noChangeAspect="1"/>
          </p:cNvPicPr>
          <p:nvPr/>
        </p:nvPicPr>
        <p:blipFill>
          <a:blip r:embed="rId3"/>
          <a:stretch>
            <a:fillRect/>
          </a:stretch>
        </p:blipFill>
        <p:spPr>
          <a:xfrm>
            <a:off x="4817348" y="4537708"/>
            <a:ext cx="5755704" cy="1773202"/>
          </a:xfrm>
          <a:prstGeom prst="rect">
            <a:avLst/>
          </a:prstGeom>
          <a:ln>
            <a:noFill/>
          </a:ln>
          <a:effectLst>
            <a:outerShdw blurRad="292100" dist="139700" dir="2700000" algn="tl" rotWithShape="0">
              <a:srgbClr val="333333">
                <a:alpha val="65000"/>
              </a:srgbClr>
            </a:outerShdw>
          </a:effectLst>
        </p:spPr>
      </p:pic>
      <p:sp>
        <p:nvSpPr>
          <p:cNvPr id="6" name="ZoneTexte 5"/>
          <p:cNvSpPr txBox="1"/>
          <p:nvPr/>
        </p:nvSpPr>
        <p:spPr>
          <a:xfrm>
            <a:off x="9866645" y="3125665"/>
            <a:ext cx="527709" cy="611706"/>
          </a:xfrm>
          <a:prstGeom prst="rect">
            <a:avLst/>
          </a:prstGeom>
          <a:noFill/>
        </p:spPr>
        <p:txBody>
          <a:bodyPr wrap="none" rtlCol="0">
            <a:spAutoFit/>
          </a:bodyPr>
          <a:lstStyle/>
          <a:p>
            <a:r>
              <a:rPr lang="en-US" sz="3375" dirty="0"/>
              <a:t>…</a:t>
            </a:r>
            <a:endParaRPr lang="fr-FR" sz="3375" dirty="0"/>
          </a:p>
        </p:txBody>
      </p:sp>
      <p:sp>
        <p:nvSpPr>
          <p:cNvPr id="7" name="ZoneTexte 6"/>
          <p:cNvSpPr txBox="1"/>
          <p:nvPr/>
        </p:nvSpPr>
        <p:spPr>
          <a:xfrm>
            <a:off x="4012139" y="5107167"/>
            <a:ext cx="527709" cy="611706"/>
          </a:xfrm>
          <a:prstGeom prst="rect">
            <a:avLst/>
          </a:prstGeom>
          <a:noFill/>
        </p:spPr>
        <p:txBody>
          <a:bodyPr wrap="none" rtlCol="0">
            <a:spAutoFit/>
          </a:bodyPr>
          <a:lstStyle/>
          <a:p>
            <a:r>
              <a:rPr lang="en-US" sz="3375" dirty="0"/>
              <a:t>…</a:t>
            </a:r>
            <a:endParaRPr lang="fr-FR" sz="3375" dirty="0"/>
          </a:p>
        </p:txBody>
      </p:sp>
      <p:sp>
        <p:nvSpPr>
          <p:cNvPr id="8" name="Rectangle 7"/>
          <p:cNvSpPr/>
          <p:nvPr/>
        </p:nvSpPr>
        <p:spPr>
          <a:xfrm>
            <a:off x="9737893" y="5035444"/>
            <a:ext cx="663826" cy="3428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9" name="Rectangle 8"/>
          <p:cNvSpPr/>
          <p:nvPr/>
        </p:nvSpPr>
        <p:spPr>
          <a:xfrm>
            <a:off x="9737893" y="5496412"/>
            <a:ext cx="663826" cy="3428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10" name="Rectangle 9"/>
          <p:cNvSpPr/>
          <p:nvPr/>
        </p:nvSpPr>
        <p:spPr>
          <a:xfrm>
            <a:off x="9737893" y="5959516"/>
            <a:ext cx="663826" cy="3428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11" name="Ellipse 10"/>
          <p:cNvSpPr/>
          <p:nvPr/>
        </p:nvSpPr>
        <p:spPr>
          <a:xfrm>
            <a:off x="6550689" y="5273595"/>
            <a:ext cx="195943" cy="19594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12" name="Ellipse 11"/>
          <p:cNvSpPr/>
          <p:nvPr/>
        </p:nvSpPr>
        <p:spPr>
          <a:xfrm>
            <a:off x="7411077" y="5282388"/>
            <a:ext cx="195943" cy="19594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Tree>
    <p:extLst>
      <p:ext uri="{BB962C8B-B14F-4D97-AF65-F5344CB8AC3E}">
        <p14:creationId xmlns:p14="http://schemas.microsoft.com/office/powerpoint/2010/main" val="5268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en-US" dirty="0" smtClean="0"/>
              <a:t>Model-based Safety Analysis (LA)</a:t>
            </a:r>
            <a:endParaRPr lang="fr-FR" dirty="0"/>
          </a:p>
        </p:txBody>
      </p:sp>
      <p:sp>
        <p:nvSpPr>
          <p:cNvPr id="3" name="Espace réservé du contenu 2"/>
          <p:cNvSpPr>
            <a:spLocks noGrp="1"/>
          </p:cNvSpPr>
          <p:nvPr>
            <p:ph idx="1"/>
          </p:nvPr>
        </p:nvSpPr>
        <p:spPr/>
        <p:txBody>
          <a:bodyPr anchor="t"/>
          <a:lstStyle/>
          <a:p>
            <a:r>
              <a:rPr lang="en-US" dirty="0"/>
              <a:t>Local Analysis (LA</a:t>
            </a:r>
            <a:r>
              <a:rPr lang="en-US" dirty="0" smtClean="0"/>
              <a:t>): link </a:t>
            </a:r>
            <a:r>
              <a:rPr lang="en-US" dirty="0"/>
              <a:t>failures modes of </a:t>
            </a:r>
            <a:r>
              <a:rPr lang="en-US" dirty="0" smtClean="0"/>
              <a:t>stream </a:t>
            </a:r>
            <a:r>
              <a:rPr lang="en-US" dirty="0"/>
              <a:t>output with </a:t>
            </a:r>
            <a:r>
              <a:rPr lang="en-US" dirty="0" smtClean="0"/>
              <a:t>failure </a:t>
            </a:r>
            <a:r>
              <a:rPr lang="en-US" dirty="0"/>
              <a:t>modes </a:t>
            </a:r>
            <a:r>
              <a:rPr lang="en-US" dirty="0" smtClean="0"/>
              <a:t>of </a:t>
            </a:r>
            <a:r>
              <a:rPr lang="en-US" dirty="0"/>
              <a:t>input stream (</a:t>
            </a:r>
            <a:r>
              <a:rPr lang="en-US" dirty="0" smtClean="0"/>
              <a:t>or </a:t>
            </a:r>
            <a:r>
              <a:rPr lang="en-US" dirty="0"/>
              <a:t>internal failures)</a:t>
            </a:r>
            <a:endParaRPr lang="fr-FR" dirty="0"/>
          </a:p>
        </p:txBody>
      </p:sp>
      <p:pic>
        <p:nvPicPr>
          <p:cNvPr id="4" name="Picture 3"/>
          <p:cNvPicPr>
            <a:picLocks noChangeAspect="1"/>
          </p:cNvPicPr>
          <p:nvPr/>
        </p:nvPicPr>
        <p:blipFill>
          <a:blip r:embed="rId2"/>
          <a:stretch>
            <a:fillRect/>
          </a:stretch>
        </p:blipFill>
        <p:spPr>
          <a:xfrm>
            <a:off x="4102576" y="2094274"/>
            <a:ext cx="6492150" cy="4704735"/>
          </a:xfrm>
          <a:prstGeom prst="rect">
            <a:avLst/>
          </a:prstGeom>
        </p:spPr>
      </p:pic>
    </p:spTree>
    <p:extLst>
      <p:ext uri="{BB962C8B-B14F-4D97-AF65-F5344CB8AC3E}">
        <p14:creationId xmlns:p14="http://schemas.microsoft.com/office/powerpoint/2010/main" val="39911669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 14"/>
          <p:cNvPicPr>
            <a:picLocks noChangeAspect="1"/>
          </p:cNvPicPr>
          <p:nvPr/>
        </p:nvPicPr>
        <p:blipFill>
          <a:blip r:embed="rId3"/>
          <a:stretch>
            <a:fillRect/>
          </a:stretch>
        </p:blipFill>
        <p:spPr>
          <a:xfrm>
            <a:off x="5625030" y="1045681"/>
            <a:ext cx="4982179" cy="2552369"/>
          </a:xfrm>
          <a:prstGeom prst="rect">
            <a:avLst/>
          </a:prstGeom>
          <a:ln>
            <a:noFill/>
          </a:ln>
          <a:effectLst>
            <a:outerShdw blurRad="292100" dist="139700" dir="2700000" algn="tl" rotWithShape="0">
              <a:srgbClr val="333333">
                <a:alpha val="65000"/>
              </a:srgbClr>
            </a:outerShdw>
          </a:effectLst>
        </p:spPr>
      </p:pic>
      <p:sp>
        <p:nvSpPr>
          <p:cNvPr id="63" name="Flèche droite 62"/>
          <p:cNvSpPr/>
          <p:nvPr/>
        </p:nvSpPr>
        <p:spPr>
          <a:xfrm>
            <a:off x="4957028" y="1946233"/>
            <a:ext cx="612167" cy="561386"/>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GB"/>
          </a:p>
        </p:txBody>
      </p:sp>
      <p:sp>
        <p:nvSpPr>
          <p:cNvPr id="64" name="Flèche droite 63"/>
          <p:cNvSpPr/>
          <p:nvPr/>
        </p:nvSpPr>
        <p:spPr>
          <a:xfrm rot="5400000">
            <a:off x="7341249" y="3469075"/>
            <a:ext cx="612167" cy="561386"/>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GB"/>
          </a:p>
        </p:txBody>
      </p:sp>
      <p:pic>
        <p:nvPicPr>
          <p:cNvPr id="65" name="Image 64"/>
          <p:cNvPicPr>
            <a:picLocks noChangeAspect="1"/>
          </p:cNvPicPr>
          <p:nvPr/>
        </p:nvPicPr>
        <p:blipFill rotWithShape="1">
          <a:blip r:embed="rId4"/>
          <a:srcRect l="35143" t="18681" r="17779" b="35917"/>
          <a:stretch/>
        </p:blipFill>
        <p:spPr>
          <a:xfrm>
            <a:off x="1554803" y="4055853"/>
            <a:ext cx="3307961" cy="1736227"/>
          </a:xfrm>
          <a:prstGeom prst="rect">
            <a:avLst/>
          </a:prstGeom>
          <a:ln>
            <a:noFill/>
          </a:ln>
          <a:effectLst>
            <a:outerShdw blurRad="292100" dist="139700" dir="2700000" algn="tl" rotWithShape="0">
              <a:srgbClr val="333333">
                <a:alpha val="65000"/>
              </a:srgbClr>
            </a:outerShdw>
          </a:effectLst>
        </p:spPr>
      </p:pic>
      <p:grpSp>
        <p:nvGrpSpPr>
          <p:cNvPr id="3" name="Group 2"/>
          <p:cNvGrpSpPr/>
          <p:nvPr/>
        </p:nvGrpSpPr>
        <p:grpSpPr>
          <a:xfrm>
            <a:off x="4957028" y="4306199"/>
            <a:ext cx="5619315" cy="2313722"/>
            <a:chOff x="3463893" y="4022886"/>
            <a:chExt cx="6882064" cy="2702816"/>
          </a:xfrm>
        </p:grpSpPr>
        <p:pic>
          <p:nvPicPr>
            <p:cNvPr id="33" name="Image 32"/>
            <p:cNvPicPr>
              <a:picLocks noChangeAspect="1"/>
            </p:cNvPicPr>
            <p:nvPr/>
          </p:nvPicPr>
          <p:blipFill rotWithShape="1">
            <a:blip r:embed="rId5"/>
            <a:srcRect l="10704" t="12136" r="19083" b="35958"/>
            <a:stretch/>
          </p:blipFill>
          <p:spPr>
            <a:xfrm>
              <a:off x="3463893" y="4022886"/>
              <a:ext cx="6882064" cy="2702816"/>
            </a:xfrm>
            <a:prstGeom prst="rect">
              <a:avLst/>
            </a:prstGeom>
            <a:ln>
              <a:noFill/>
            </a:ln>
            <a:effectLst>
              <a:outerShdw blurRad="292100" dist="139700" dir="2700000" algn="tl" rotWithShape="0">
                <a:srgbClr val="333333">
                  <a:alpha val="65000"/>
                </a:srgbClr>
              </a:outerShdw>
            </a:effectLst>
          </p:spPr>
        </p:pic>
        <p:sp>
          <p:nvSpPr>
            <p:cNvPr id="35" name="Rectangle à coins arrondis 34"/>
            <p:cNvSpPr/>
            <p:nvPr/>
          </p:nvSpPr>
          <p:spPr>
            <a:xfrm>
              <a:off x="9367254" y="5835607"/>
              <a:ext cx="190500" cy="1905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7" name="Connecteur en angle 36"/>
            <p:cNvCxnSpPr>
              <a:stCxn id="66" idx="0"/>
              <a:endCxn id="35" idx="0"/>
            </p:cNvCxnSpPr>
            <p:nvPr/>
          </p:nvCxnSpPr>
          <p:spPr>
            <a:xfrm rot="16200000" flipH="1">
              <a:off x="7106326" y="3479430"/>
              <a:ext cx="151746" cy="4560607"/>
            </a:xfrm>
            <a:prstGeom prst="bentConnector3">
              <a:avLst>
                <a:gd name="adj1" fmla="val -47661"/>
              </a:avLst>
            </a:prstGeom>
            <a:ln w="41275">
              <a:solidFill>
                <a:srgbClr val="FF000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38" name="Connecteur droit avec flèche 37"/>
            <p:cNvCxnSpPr/>
            <p:nvPr/>
          </p:nvCxnSpPr>
          <p:spPr>
            <a:xfrm>
              <a:off x="6455347" y="5807786"/>
              <a:ext cx="423512" cy="0"/>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9" name="Connecteur droit avec flèche 38"/>
            <p:cNvCxnSpPr/>
            <p:nvPr/>
          </p:nvCxnSpPr>
          <p:spPr>
            <a:xfrm flipV="1">
              <a:off x="4703548" y="5801164"/>
              <a:ext cx="198348" cy="6622"/>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41" name="Connecteur droit avec flèche 40"/>
            <p:cNvCxnSpPr/>
            <p:nvPr/>
          </p:nvCxnSpPr>
          <p:spPr>
            <a:xfrm>
              <a:off x="6290129" y="5562743"/>
              <a:ext cx="588745" cy="0"/>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43" name="Connecteur droit avec flèche 42"/>
            <p:cNvCxnSpPr/>
            <p:nvPr/>
          </p:nvCxnSpPr>
          <p:spPr>
            <a:xfrm>
              <a:off x="7953693" y="5601243"/>
              <a:ext cx="1033111" cy="0"/>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44" name="Connecteur droit avec flèche 43"/>
            <p:cNvCxnSpPr/>
            <p:nvPr/>
          </p:nvCxnSpPr>
          <p:spPr>
            <a:xfrm flipH="1">
              <a:off x="9415383" y="4721334"/>
              <a:ext cx="1" cy="529390"/>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47" name="Connecteur droit 46"/>
            <p:cNvCxnSpPr>
              <a:stCxn id="35" idx="2"/>
            </p:cNvCxnSpPr>
            <p:nvPr/>
          </p:nvCxnSpPr>
          <p:spPr>
            <a:xfrm>
              <a:off x="9462505" y="6026110"/>
              <a:ext cx="0" cy="407469"/>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8" name="Connecteur droit 47"/>
            <p:cNvCxnSpPr/>
            <p:nvPr/>
          </p:nvCxnSpPr>
          <p:spPr>
            <a:xfrm>
              <a:off x="4703563" y="6425005"/>
              <a:ext cx="4711833"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0" name="Connecteur droit 49"/>
            <p:cNvCxnSpPr/>
            <p:nvPr/>
          </p:nvCxnSpPr>
          <p:spPr>
            <a:xfrm flipV="1">
              <a:off x="5539357" y="4702101"/>
              <a:ext cx="3837539" cy="17645"/>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1" name="Connecteur droit 50"/>
            <p:cNvCxnSpPr/>
            <p:nvPr/>
          </p:nvCxnSpPr>
          <p:spPr>
            <a:xfrm>
              <a:off x="4709964" y="5798178"/>
              <a:ext cx="0" cy="617219"/>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3" name="Connecteur droit 52"/>
            <p:cNvCxnSpPr/>
            <p:nvPr/>
          </p:nvCxnSpPr>
          <p:spPr>
            <a:xfrm>
              <a:off x="5541813" y="4719745"/>
              <a:ext cx="0" cy="407469"/>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4" name="Connecteur droit 53"/>
            <p:cNvCxnSpPr/>
            <p:nvPr/>
          </p:nvCxnSpPr>
          <p:spPr>
            <a:xfrm>
              <a:off x="6455345" y="5807803"/>
              <a:ext cx="0" cy="597969"/>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5" name="Connecteur droit avec flèche 54"/>
            <p:cNvCxnSpPr/>
            <p:nvPr/>
          </p:nvCxnSpPr>
          <p:spPr>
            <a:xfrm>
              <a:off x="4709964" y="5488547"/>
              <a:ext cx="279132" cy="0"/>
            </a:xfrm>
            <a:prstGeom prst="straightConnector1">
              <a:avLst/>
            </a:prstGeom>
            <a:ln w="412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59" name="Connecteur droit 58"/>
            <p:cNvCxnSpPr/>
            <p:nvPr/>
          </p:nvCxnSpPr>
          <p:spPr>
            <a:xfrm>
              <a:off x="4709964" y="4988036"/>
              <a:ext cx="0" cy="500512"/>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1" name="Connecteur droit 60"/>
            <p:cNvCxnSpPr/>
            <p:nvPr/>
          </p:nvCxnSpPr>
          <p:spPr>
            <a:xfrm>
              <a:off x="4643405" y="4987918"/>
              <a:ext cx="66575" cy="1"/>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sp>
          <p:nvSpPr>
            <p:cNvPr id="66" name="Rectangle à coins arrondis 65"/>
            <p:cNvSpPr/>
            <p:nvPr/>
          </p:nvSpPr>
          <p:spPr>
            <a:xfrm>
              <a:off x="4806647" y="5683861"/>
              <a:ext cx="190500" cy="190500"/>
            </a:xfrm>
            <a:prstGeom prst="roundRect">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67" name="Rectangle 66"/>
          <p:cNvSpPr/>
          <p:nvPr/>
        </p:nvSpPr>
        <p:spPr>
          <a:xfrm>
            <a:off x="2277937" y="5998303"/>
            <a:ext cx="2594908" cy="655377"/>
          </a:xfrm>
          <a:prstGeom prst="rect">
            <a:avLst/>
          </a:prstGeom>
          <a:solidFill>
            <a:schemeClr val="bg1">
              <a:alpha val="80000"/>
            </a:schemeClr>
          </a:solidFill>
        </p:spPr>
        <p:txBody>
          <a:bodyPr wrap="square">
            <a:spAutoFit/>
          </a:bodyPr>
          <a:lstStyle/>
          <a:p>
            <a:r>
              <a:rPr lang="en-GB" dirty="0"/>
              <a:t>Faults that must be monitored and mitigated</a:t>
            </a:r>
          </a:p>
        </p:txBody>
      </p:sp>
      <p:sp>
        <p:nvSpPr>
          <p:cNvPr id="68" name="Rectangle à coins arrondis 67"/>
          <p:cNvSpPr/>
          <p:nvPr/>
        </p:nvSpPr>
        <p:spPr>
          <a:xfrm>
            <a:off x="1769951" y="4837232"/>
            <a:ext cx="543910" cy="850189"/>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9" name="Connecteur en angle 68"/>
          <p:cNvCxnSpPr>
            <a:stCxn id="67" idx="1"/>
            <a:endCxn id="68" idx="2"/>
          </p:cNvCxnSpPr>
          <p:nvPr/>
        </p:nvCxnSpPr>
        <p:spPr>
          <a:xfrm rot="10800000">
            <a:off x="2041908" y="5687422"/>
            <a:ext cx="236031" cy="638571"/>
          </a:xfrm>
          <a:prstGeom prst="bentConnector2">
            <a:avLst/>
          </a:prstGeom>
          <a:ln w="381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70" name="Connecteur en angle 69"/>
          <p:cNvCxnSpPr>
            <a:stCxn id="67" idx="3"/>
            <a:endCxn id="66" idx="1"/>
          </p:cNvCxnSpPr>
          <p:nvPr/>
        </p:nvCxnSpPr>
        <p:spPr>
          <a:xfrm flipV="1">
            <a:off x="4872845" y="5809601"/>
            <a:ext cx="1180562" cy="516391"/>
          </a:xfrm>
          <a:prstGeom prst="bentConnector3">
            <a:avLst>
              <a:gd name="adj1" fmla="val 50000"/>
            </a:avLst>
          </a:prstGeom>
          <a:ln w="381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pic>
        <p:nvPicPr>
          <p:cNvPr id="2" name="Image 1"/>
          <p:cNvPicPr>
            <a:picLocks noChangeAspect="1"/>
          </p:cNvPicPr>
          <p:nvPr/>
        </p:nvPicPr>
        <p:blipFill>
          <a:blip r:embed="rId6"/>
          <a:stretch>
            <a:fillRect/>
          </a:stretch>
        </p:blipFill>
        <p:spPr>
          <a:xfrm>
            <a:off x="1683097" y="1027578"/>
            <a:ext cx="3368230" cy="2606740"/>
          </a:xfrm>
          <a:prstGeom prst="rect">
            <a:avLst/>
          </a:prstGeom>
        </p:spPr>
      </p:pic>
      <p:sp>
        <p:nvSpPr>
          <p:cNvPr id="30" name="Titre 1"/>
          <p:cNvSpPr>
            <a:spLocks noGrp="1"/>
          </p:cNvSpPr>
          <p:nvPr>
            <p:ph type="title"/>
          </p:nvPr>
        </p:nvSpPr>
        <p:spPr>
          <a:xfrm>
            <a:off x="1624386" y="-38099"/>
            <a:ext cx="9346523" cy="970427"/>
          </a:xfrm>
        </p:spPr>
        <p:txBody>
          <a:bodyPr/>
          <a:lstStyle/>
          <a:p>
            <a:r>
              <a:rPr lang="en-CA" dirty="0" smtClean="0"/>
              <a:t>Fault Tree Analysis</a:t>
            </a:r>
            <a:endParaRPr lang="en-CA" dirty="0"/>
          </a:p>
        </p:txBody>
      </p:sp>
    </p:spTree>
    <p:extLst>
      <p:ext uri="{BB962C8B-B14F-4D97-AF65-F5344CB8AC3E}">
        <p14:creationId xmlns:p14="http://schemas.microsoft.com/office/powerpoint/2010/main" val="3487379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4" grpId="0" animBg="1"/>
      <p:bldP spid="67" grpId="0" animBg="1"/>
      <p:bldP spid="6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9 Rectángulo">
            <a:extLst>
              <a:ext uri="{FF2B5EF4-FFF2-40B4-BE49-F238E27FC236}">
                <a16:creationId xmlns:a16="http://schemas.microsoft.com/office/drawing/2014/main" id="{908B5A12-2FE0-440C-835E-E8B4A66150A5}"/>
              </a:ext>
            </a:extLst>
          </p:cNvPr>
          <p:cNvSpPr/>
          <p:nvPr/>
        </p:nvSpPr>
        <p:spPr>
          <a:xfrm>
            <a:off x="2919457" y="1335066"/>
            <a:ext cx="3508449" cy="2962457"/>
          </a:xfrm>
          <a:prstGeom prst="rect">
            <a:avLst/>
          </a:prstGeom>
          <a:solidFill>
            <a:srgbClr val="EBAC4B">
              <a:lumMod val="20000"/>
              <a:lumOff val="80000"/>
            </a:srgbClr>
          </a:solidFill>
          <a:ln w="9525" cap="rnd" cmpd="sng" algn="ctr">
            <a:noFill/>
            <a:prstDash val="solid"/>
          </a:ln>
          <a:effectLst>
            <a:outerShdw blurRad="50800" dist="38100" dir="2700000" algn="tl" rotWithShape="0">
              <a:prstClr val="black">
                <a:alpha val="40000"/>
              </a:prstClr>
            </a:outerShdw>
          </a:effectLst>
        </p:spPr>
        <p:txBody>
          <a:bodyPr rtlCol="0" anchor="t"/>
          <a:lstStyle/>
          <a:p>
            <a:pPr algn="r">
              <a:defRPr/>
            </a:pPr>
            <a:r>
              <a:rPr lang="en-GB" sz="1400" b="1" kern="0" dirty="0">
                <a:solidFill>
                  <a:srgbClr val="243D4C"/>
                </a:solidFill>
                <a:latin typeface="Corbel"/>
              </a:rPr>
              <a:t>Workload Generator</a:t>
            </a:r>
          </a:p>
        </p:txBody>
      </p:sp>
      <p:sp>
        <p:nvSpPr>
          <p:cNvPr id="86" name="134 Rectángulo">
            <a:extLst>
              <a:ext uri="{FF2B5EF4-FFF2-40B4-BE49-F238E27FC236}">
                <a16:creationId xmlns:a16="http://schemas.microsoft.com/office/drawing/2014/main" id="{20F8C139-309C-4ADC-BB8C-3E4FF1CAD48C}"/>
              </a:ext>
            </a:extLst>
          </p:cNvPr>
          <p:cNvSpPr/>
          <p:nvPr/>
        </p:nvSpPr>
        <p:spPr>
          <a:xfrm>
            <a:off x="2996842" y="2930154"/>
            <a:ext cx="3378869" cy="1341476"/>
          </a:xfrm>
          <a:prstGeom prst="rect">
            <a:avLst/>
          </a:prstGeom>
          <a:solidFill>
            <a:srgbClr val="EBAC4B">
              <a:lumMod val="20000"/>
              <a:lumOff val="80000"/>
            </a:srgbClr>
          </a:solidFill>
          <a:ln w="9525" cap="rnd" cmpd="sng" algn="ctr">
            <a:solidFill>
              <a:srgbClr val="243D4C">
                <a:lumMod val="95000"/>
                <a:lumOff val="5000"/>
              </a:srgbClr>
            </a:solidFill>
            <a:prstDash val="solid"/>
          </a:ln>
          <a:effectLst/>
        </p:spPr>
        <p:txBody>
          <a:bodyPr rtlCol="0" anchor="t"/>
          <a:lstStyle/>
          <a:p>
            <a:pPr algn="r">
              <a:defRPr/>
            </a:pPr>
            <a:endParaRPr lang="en-GB" sz="1400" b="1" kern="0" dirty="0">
              <a:solidFill>
                <a:srgbClr val="243D4C"/>
              </a:solidFill>
              <a:latin typeface="Corbel"/>
            </a:endParaRPr>
          </a:p>
        </p:txBody>
      </p:sp>
      <p:sp>
        <p:nvSpPr>
          <p:cNvPr id="87" name="4 Rectángulo">
            <a:extLst>
              <a:ext uri="{FF2B5EF4-FFF2-40B4-BE49-F238E27FC236}">
                <a16:creationId xmlns:a16="http://schemas.microsoft.com/office/drawing/2014/main" id="{292FEE8F-CBA8-4680-BCEC-87B243537F1E}"/>
              </a:ext>
            </a:extLst>
          </p:cNvPr>
          <p:cNvSpPr/>
          <p:nvPr/>
        </p:nvSpPr>
        <p:spPr>
          <a:xfrm>
            <a:off x="6927973" y="3395193"/>
            <a:ext cx="3457698" cy="2975433"/>
          </a:xfrm>
          <a:prstGeom prst="rect">
            <a:avLst/>
          </a:prstGeom>
          <a:solidFill>
            <a:srgbClr val="12DB5C">
              <a:lumMod val="20000"/>
              <a:lumOff val="80000"/>
            </a:srgbClr>
          </a:solidFill>
          <a:ln w="9525" cap="rnd" cmpd="sng" algn="ctr">
            <a:noFill/>
            <a:prstDash val="solid"/>
          </a:ln>
          <a:effectLst>
            <a:outerShdw blurRad="50800" dist="38100" dir="2700000" algn="tl" rotWithShape="0">
              <a:prstClr val="black">
                <a:alpha val="40000"/>
              </a:prstClr>
            </a:outerShdw>
          </a:effectLst>
        </p:spPr>
        <p:txBody>
          <a:bodyPr rtlCol="0" anchor="t"/>
          <a:lstStyle/>
          <a:p>
            <a:pPr>
              <a:defRPr/>
            </a:pPr>
            <a:endParaRPr lang="en-GB" sz="1400" b="1" kern="0">
              <a:solidFill>
                <a:srgbClr val="243D4C"/>
              </a:solidFill>
              <a:latin typeface="Corbel"/>
            </a:endParaRPr>
          </a:p>
        </p:txBody>
      </p:sp>
      <p:sp>
        <p:nvSpPr>
          <p:cNvPr id="88" name="7 Rectángulo">
            <a:extLst>
              <a:ext uri="{FF2B5EF4-FFF2-40B4-BE49-F238E27FC236}">
                <a16:creationId xmlns:a16="http://schemas.microsoft.com/office/drawing/2014/main" id="{E94494EA-6A34-48A9-8ED2-CE0C24F9B995}"/>
              </a:ext>
            </a:extLst>
          </p:cNvPr>
          <p:cNvSpPr/>
          <p:nvPr/>
        </p:nvSpPr>
        <p:spPr>
          <a:xfrm>
            <a:off x="2129423" y="5724338"/>
            <a:ext cx="4311559" cy="862552"/>
          </a:xfrm>
          <a:prstGeom prst="rect">
            <a:avLst/>
          </a:prstGeom>
          <a:solidFill>
            <a:srgbClr val="EBAC4B">
              <a:lumMod val="20000"/>
              <a:lumOff val="80000"/>
            </a:srgbClr>
          </a:solidFill>
          <a:ln w="3175" cap="rnd" cmpd="sng" algn="ctr">
            <a:noFill/>
            <a:prstDash val="solid"/>
          </a:ln>
          <a:effectLst>
            <a:outerShdw blurRad="50800" dist="38100" dir="2700000" algn="tl" rotWithShape="0">
              <a:prstClr val="black">
                <a:alpha val="40000"/>
              </a:prstClr>
            </a:outerShdw>
          </a:effectLst>
        </p:spPr>
        <p:txBody>
          <a:bodyPr rtlCol="0" anchor="t"/>
          <a:lstStyle/>
          <a:p>
            <a:pPr>
              <a:defRPr/>
            </a:pPr>
            <a:r>
              <a:rPr lang="en-GB" sz="1200" b="1" kern="0" dirty="0">
                <a:solidFill>
                  <a:srgbClr val="243D4C"/>
                </a:solidFill>
                <a:latin typeface="Corbel"/>
              </a:rPr>
              <a:t>Step V: Controller/Monitor</a:t>
            </a:r>
          </a:p>
        </p:txBody>
      </p:sp>
      <p:sp>
        <p:nvSpPr>
          <p:cNvPr id="89" name="8 Rectángulo">
            <a:extLst>
              <a:ext uri="{FF2B5EF4-FFF2-40B4-BE49-F238E27FC236}">
                <a16:creationId xmlns:a16="http://schemas.microsoft.com/office/drawing/2014/main" id="{0EC850AE-FE0D-45FA-A067-EC6FA3C29039}"/>
              </a:ext>
            </a:extLst>
          </p:cNvPr>
          <p:cNvSpPr/>
          <p:nvPr/>
        </p:nvSpPr>
        <p:spPr>
          <a:xfrm>
            <a:off x="2116347" y="4403717"/>
            <a:ext cx="4311559" cy="1201721"/>
          </a:xfrm>
          <a:prstGeom prst="rect">
            <a:avLst/>
          </a:prstGeom>
          <a:solidFill>
            <a:srgbClr val="EBAC4B">
              <a:lumMod val="20000"/>
              <a:lumOff val="80000"/>
            </a:srgbClr>
          </a:solidFill>
          <a:ln w="3175" cap="rnd" cmpd="sng" algn="ctr">
            <a:noFill/>
            <a:prstDash val="solid"/>
          </a:ln>
          <a:effectLst>
            <a:outerShdw blurRad="50800" dist="38100" dir="2700000" algn="tl" rotWithShape="0">
              <a:prstClr val="black">
                <a:alpha val="40000"/>
              </a:prstClr>
            </a:outerShdw>
          </a:effectLst>
        </p:spPr>
        <p:txBody>
          <a:bodyPr rtlCol="0" anchor="t"/>
          <a:lstStyle/>
          <a:p>
            <a:pPr>
              <a:defRPr/>
            </a:pPr>
            <a:r>
              <a:rPr lang="en-GB" sz="1200" b="1" kern="0" dirty="0">
                <a:solidFill>
                  <a:srgbClr val="243D4C"/>
                </a:solidFill>
                <a:latin typeface="Corbel"/>
              </a:rPr>
              <a:t>Step IV: Fault injector</a:t>
            </a:r>
          </a:p>
        </p:txBody>
      </p:sp>
      <p:sp>
        <p:nvSpPr>
          <p:cNvPr id="90" name="13 Rectángulo">
            <a:extLst>
              <a:ext uri="{FF2B5EF4-FFF2-40B4-BE49-F238E27FC236}">
                <a16:creationId xmlns:a16="http://schemas.microsoft.com/office/drawing/2014/main" id="{092B0D4B-9E8A-4F32-9D4D-1D7CD69E1165}"/>
              </a:ext>
            </a:extLst>
          </p:cNvPr>
          <p:cNvSpPr/>
          <p:nvPr/>
        </p:nvSpPr>
        <p:spPr>
          <a:xfrm>
            <a:off x="6767514" y="1021488"/>
            <a:ext cx="3763326" cy="5594613"/>
          </a:xfrm>
          <a:prstGeom prst="rect">
            <a:avLst/>
          </a:prstGeom>
          <a:noFill/>
          <a:ln w="28575" cap="rnd" cmpd="sng" algn="ctr">
            <a:solidFill>
              <a:srgbClr val="243D4C"/>
            </a:solidFill>
            <a:prstDash val="sysDash"/>
          </a:ln>
          <a:effectLst/>
        </p:spPr>
        <p:txBody>
          <a:bodyPr rtlCol="0" anchor="ctr"/>
          <a:lstStyle/>
          <a:p>
            <a:pPr algn="ctr">
              <a:defRPr/>
            </a:pPr>
            <a:endParaRPr lang="en-GB" kern="0">
              <a:solidFill>
                <a:srgbClr val="FFFFFF"/>
              </a:solidFill>
              <a:latin typeface="Corbel"/>
            </a:endParaRPr>
          </a:p>
        </p:txBody>
      </p:sp>
      <p:sp>
        <p:nvSpPr>
          <p:cNvPr id="91" name="19 CuadroTexto">
            <a:extLst>
              <a:ext uri="{FF2B5EF4-FFF2-40B4-BE49-F238E27FC236}">
                <a16:creationId xmlns:a16="http://schemas.microsoft.com/office/drawing/2014/main" id="{EE7579E9-BE37-441F-9051-8FDB10B67831}"/>
              </a:ext>
            </a:extLst>
          </p:cNvPr>
          <p:cNvSpPr txBox="1"/>
          <p:nvPr/>
        </p:nvSpPr>
        <p:spPr>
          <a:xfrm>
            <a:off x="6927974" y="2420451"/>
            <a:ext cx="1519301" cy="184666"/>
          </a:xfrm>
          <a:prstGeom prst="rect">
            <a:avLst/>
          </a:prstGeom>
          <a:noFill/>
        </p:spPr>
        <p:txBody>
          <a:bodyPr wrap="square" lIns="0" tIns="0" rIns="0" bIns="0" rtlCol="0">
            <a:spAutoFit/>
          </a:bodyPr>
          <a:lstStyle/>
          <a:p>
            <a:pPr algn="ctr">
              <a:defRPr/>
            </a:pPr>
            <a:endParaRPr lang="en-GB" sz="1200" kern="0" dirty="0">
              <a:solidFill>
                <a:srgbClr val="243D4C"/>
              </a:solidFill>
              <a:latin typeface="Corbel"/>
            </a:endParaRPr>
          </a:p>
        </p:txBody>
      </p:sp>
      <p:grpSp>
        <p:nvGrpSpPr>
          <p:cNvPr id="92" name="71 Grupo">
            <a:extLst>
              <a:ext uri="{FF2B5EF4-FFF2-40B4-BE49-F238E27FC236}">
                <a16:creationId xmlns:a16="http://schemas.microsoft.com/office/drawing/2014/main" id="{021388AB-E767-48E2-B831-2DC4CF715E93}"/>
              </a:ext>
            </a:extLst>
          </p:cNvPr>
          <p:cNvGrpSpPr/>
          <p:nvPr/>
        </p:nvGrpSpPr>
        <p:grpSpPr>
          <a:xfrm>
            <a:off x="7820548" y="1621755"/>
            <a:ext cx="1678985" cy="1775035"/>
            <a:chOff x="6279009" y="836712"/>
            <a:chExt cx="1738541" cy="2149959"/>
          </a:xfrm>
        </p:grpSpPr>
        <p:sp>
          <p:nvSpPr>
            <p:cNvPr id="151" name="5 Rectángulo">
              <a:extLst>
                <a:ext uri="{FF2B5EF4-FFF2-40B4-BE49-F238E27FC236}">
                  <a16:creationId xmlns:a16="http://schemas.microsoft.com/office/drawing/2014/main" id="{2166E88F-F0FB-40C7-8DC1-9A2878E11F39}"/>
                </a:ext>
              </a:extLst>
            </p:cNvPr>
            <p:cNvSpPr/>
            <p:nvPr/>
          </p:nvSpPr>
          <p:spPr>
            <a:xfrm>
              <a:off x="6279009" y="836712"/>
              <a:ext cx="1738541" cy="1584760"/>
            </a:xfrm>
            <a:prstGeom prst="rect">
              <a:avLst/>
            </a:prstGeom>
            <a:solidFill>
              <a:srgbClr val="12DB5C">
                <a:lumMod val="20000"/>
                <a:lumOff val="80000"/>
              </a:srgbClr>
            </a:solidFill>
            <a:ln w="9525" cap="rnd" cmpd="sng" algn="ctr">
              <a:noFill/>
              <a:prstDash val="solid"/>
            </a:ln>
            <a:effectLst>
              <a:outerShdw blurRad="50800" dist="38100" dir="2700000" algn="tl" rotWithShape="0">
                <a:prstClr val="black">
                  <a:alpha val="40000"/>
                </a:prstClr>
              </a:outerShdw>
            </a:effectLst>
          </p:spPr>
          <p:txBody>
            <a:bodyPr rtlCol="0" anchor="t"/>
            <a:lstStyle/>
            <a:p>
              <a:pPr>
                <a:defRPr/>
              </a:pPr>
              <a:endParaRPr lang="en-GB" sz="1400" b="1" kern="0">
                <a:solidFill>
                  <a:srgbClr val="243D4C"/>
                </a:solidFill>
                <a:latin typeface="Corbel"/>
              </a:endParaRPr>
            </a:p>
          </p:txBody>
        </p:sp>
        <p:sp>
          <p:nvSpPr>
            <p:cNvPr id="152" name="14 CuadroTexto">
              <a:extLst>
                <a:ext uri="{FF2B5EF4-FFF2-40B4-BE49-F238E27FC236}">
                  <a16:creationId xmlns:a16="http://schemas.microsoft.com/office/drawing/2014/main" id="{394B7E34-FD6A-4C82-BEA6-F6A70066E092}"/>
                </a:ext>
              </a:extLst>
            </p:cNvPr>
            <p:cNvSpPr txBox="1"/>
            <p:nvPr/>
          </p:nvSpPr>
          <p:spPr>
            <a:xfrm>
              <a:off x="6344945" y="1725891"/>
              <a:ext cx="1656184" cy="782849"/>
            </a:xfrm>
            <a:prstGeom prst="rect">
              <a:avLst/>
            </a:prstGeom>
            <a:noFill/>
          </p:spPr>
          <p:txBody>
            <a:bodyPr wrap="square" rtlCol="0">
              <a:spAutoFit/>
            </a:bodyPr>
            <a:lstStyle/>
            <a:p>
              <a:pPr algn="ctr">
                <a:defRPr/>
              </a:pPr>
              <a:r>
                <a:rPr lang="en-GB" sz="1200" kern="0" dirty="0">
                  <a:solidFill>
                    <a:srgbClr val="243D4C"/>
                  </a:solidFill>
                  <a:latin typeface="Corbel"/>
                </a:rPr>
                <a:t>Library of Robots,  </a:t>
              </a:r>
            </a:p>
            <a:p>
              <a:pPr algn="ctr">
                <a:defRPr/>
              </a:pPr>
              <a:r>
                <a:rPr lang="en-GB" sz="1200" kern="0" dirty="0">
                  <a:solidFill>
                    <a:srgbClr val="243D4C"/>
                  </a:solidFill>
                  <a:latin typeface="Corbel"/>
                </a:rPr>
                <a:t>Operational Scenarios</a:t>
              </a:r>
            </a:p>
            <a:p>
              <a:pPr algn="ctr">
                <a:defRPr/>
              </a:pPr>
              <a:r>
                <a:rPr lang="en-GB" sz="1200" kern="0" dirty="0">
                  <a:solidFill>
                    <a:srgbClr val="243D4C"/>
                  </a:solidFill>
                  <a:latin typeface="Corbel"/>
                </a:rPr>
                <a:t>3D Environment</a:t>
              </a:r>
            </a:p>
          </p:txBody>
        </p:sp>
        <p:cxnSp>
          <p:nvCxnSpPr>
            <p:cNvPr id="153" name="22 Conector recto">
              <a:extLst>
                <a:ext uri="{FF2B5EF4-FFF2-40B4-BE49-F238E27FC236}">
                  <a16:creationId xmlns:a16="http://schemas.microsoft.com/office/drawing/2014/main" id="{28B09DCB-7EF1-410F-A8B8-0548A4286037}"/>
                </a:ext>
              </a:extLst>
            </p:cNvPr>
            <p:cNvCxnSpPr>
              <a:stCxn id="151" idx="2"/>
            </p:cNvCxnSpPr>
            <p:nvPr/>
          </p:nvCxnSpPr>
          <p:spPr>
            <a:xfrm>
              <a:off x="7148300" y="2421472"/>
              <a:ext cx="0" cy="565199"/>
            </a:xfrm>
            <a:prstGeom prst="line">
              <a:avLst/>
            </a:prstGeom>
            <a:noFill/>
            <a:ln w="19050" cap="rnd" cmpd="sng" algn="ctr">
              <a:solidFill>
                <a:srgbClr val="243D4C"/>
              </a:solidFill>
              <a:prstDash val="solid"/>
            </a:ln>
            <a:effectLst/>
          </p:spPr>
        </p:cxnSp>
      </p:grpSp>
      <p:sp>
        <p:nvSpPr>
          <p:cNvPr id="93" name="23 Rectángulo">
            <a:extLst>
              <a:ext uri="{FF2B5EF4-FFF2-40B4-BE49-F238E27FC236}">
                <a16:creationId xmlns:a16="http://schemas.microsoft.com/office/drawing/2014/main" id="{C67BD7D0-74D1-4AFB-A6CB-26C7FBB3A3EE}"/>
              </a:ext>
            </a:extLst>
          </p:cNvPr>
          <p:cNvSpPr/>
          <p:nvPr/>
        </p:nvSpPr>
        <p:spPr>
          <a:xfrm>
            <a:off x="1768640" y="1021488"/>
            <a:ext cx="4728807" cy="5594613"/>
          </a:xfrm>
          <a:prstGeom prst="rect">
            <a:avLst/>
          </a:prstGeom>
          <a:noFill/>
          <a:ln w="28575" cap="rnd" cmpd="sng" algn="ctr">
            <a:solidFill>
              <a:srgbClr val="243D4C"/>
            </a:solidFill>
            <a:prstDash val="sysDash"/>
          </a:ln>
          <a:effectLst/>
        </p:spPr>
        <p:txBody>
          <a:bodyPr rtlCol="0" anchor="ctr"/>
          <a:lstStyle/>
          <a:p>
            <a:pPr algn="ctr">
              <a:defRPr/>
            </a:pPr>
            <a:endParaRPr lang="en-GB" kern="0">
              <a:solidFill>
                <a:srgbClr val="FFFFFF"/>
              </a:solidFill>
              <a:latin typeface="Corbel"/>
            </a:endParaRPr>
          </a:p>
        </p:txBody>
      </p:sp>
      <p:sp>
        <p:nvSpPr>
          <p:cNvPr id="94" name="26 Rectángulo redondeado">
            <a:extLst>
              <a:ext uri="{FF2B5EF4-FFF2-40B4-BE49-F238E27FC236}">
                <a16:creationId xmlns:a16="http://schemas.microsoft.com/office/drawing/2014/main" id="{DBCF9FED-0001-4C92-AE8C-F045429B180B}"/>
              </a:ext>
            </a:extLst>
          </p:cNvPr>
          <p:cNvSpPr/>
          <p:nvPr/>
        </p:nvSpPr>
        <p:spPr>
          <a:xfrm>
            <a:off x="3512284" y="4901137"/>
            <a:ext cx="929728" cy="335288"/>
          </a:xfrm>
          <a:prstGeom prst="roundRect">
            <a:avLst/>
          </a:prstGeom>
          <a:gradFill rotWithShape="1">
            <a:gsLst>
              <a:gs pos="0">
                <a:srgbClr val="12DB5C">
                  <a:tint val="60000"/>
                  <a:lumMod val="104000"/>
                </a:srgbClr>
              </a:gs>
              <a:gs pos="100000">
                <a:srgbClr val="12DB5C">
                  <a:tint val="84000"/>
                </a:srgbClr>
              </a:gs>
            </a:gsLst>
            <a:lin ang="5400000" scaled="0"/>
          </a:gradFill>
          <a:ln w="9525" cap="rnd" cmpd="sng" algn="ctr">
            <a:solidFill>
              <a:srgbClr val="12DB5C">
                <a:tint val="60000"/>
              </a:srgbClr>
            </a:solidFill>
            <a:prstDash val="solid"/>
          </a:ln>
          <a:effectLst/>
        </p:spPr>
        <p:txBody>
          <a:bodyPr rtlCol="0" anchor="ctr"/>
          <a:lstStyle/>
          <a:p>
            <a:pPr algn="ctr">
              <a:defRPr/>
            </a:pPr>
            <a:r>
              <a:rPr lang="en-GB" sz="1100" b="1" kern="0" dirty="0">
                <a:solidFill>
                  <a:srgbClr val="243D4C"/>
                </a:solidFill>
                <a:latin typeface="Corbel"/>
              </a:rPr>
              <a:t>Fault Injection</a:t>
            </a:r>
          </a:p>
        </p:txBody>
      </p:sp>
      <p:sp>
        <p:nvSpPr>
          <p:cNvPr id="95" name="30 Cilindro">
            <a:extLst>
              <a:ext uri="{FF2B5EF4-FFF2-40B4-BE49-F238E27FC236}">
                <a16:creationId xmlns:a16="http://schemas.microsoft.com/office/drawing/2014/main" id="{FB62C054-0A00-491A-80EE-C2F3A7182A88}"/>
              </a:ext>
            </a:extLst>
          </p:cNvPr>
          <p:cNvSpPr/>
          <p:nvPr/>
        </p:nvSpPr>
        <p:spPr>
          <a:xfrm>
            <a:off x="2331738" y="4901137"/>
            <a:ext cx="897269" cy="327104"/>
          </a:xfrm>
          <a:prstGeom prst="can">
            <a:avLst/>
          </a:prstGeom>
          <a:solidFill>
            <a:srgbClr val="FF0000"/>
          </a:solidFill>
          <a:ln>
            <a:noFill/>
          </a:ln>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p:spPr>
        <p:txBody>
          <a:bodyPr rtlCol="0" anchor="ctr"/>
          <a:lstStyle/>
          <a:p>
            <a:pPr algn="ctr">
              <a:defRPr/>
            </a:pPr>
            <a:r>
              <a:rPr lang="en-GB" sz="1051" b="1" kern="0" dirty="0">
                <a:solidFill>
                  <a:srgbClr val="FFFFFF"/>
                </a:solidFill>
                <a:latin typeface="Corbel"/>
              </a:rPr>
              <a:t>Fault Library</a:t>
            </a:r>
          </a:p>
        </p:txBody>
      </p:sp>
      <p:cxnSp>
        <p:nvCxnSpPr>
          <p:cNvPr id="96" name="32 Conector recto de flecha">
            <a:extLst>
              <a:ext uri="{FF2B5EF4-FFF2-40B4-BE49-F238E27FC236}">
                <a16:creationId xmlns:a16="http://schemas.microsoft.com/office/drawing/2014/main" id="{62CB12C4-B5EB-495C-AB14-6C1D914DB382}"/>
              </a:ext>
            </a:extLst>
          </p:cNvPr>
          <p:cNvCxnSpPr>
            <a:stCxn id="95" idx="4"/>
            <a:endCxn id="94" idx="1"/>
          </p:cNvCxnSpPr>
          <p:nvPr/>
        </p:nvCxnSpPr>
        <p:spPr>
          <a:xfrm>
            <a:off x="3229006" y="5064690"/>
            <a:ext cx="283278" cy="4092"/>
          </a:xfrm>
          <a:prstGeom prst="straightConnector1">
            <a:avLst/>
          </a:prstGeom>
          <a:noFill/>
          <a:ln w="9525" cap="rnd" cmpd="sng" algn="ctr">
            <a:solidFill>
              <a:srgbClr val="212121"/>
            </a:solidFill>
            <a:prstDash val="sysDash"/>
            <a:tailEnd type="triangle"/>
          </a:ln>
          <a:effectLst/>
        </p:spPr>
      </p:cxnSp>
      <p:pic>
        <p:nvPicPr>
          <p:cNvPr id="97" name="Picture 9" descr="Resultado de imagen de list icon">
            <a:extLst>
              <a:ext uri="{FF2B5EF4-FFF2-40B4-BE49-F238E27FC236}">
                <a16:creationId xmlns:a16="http://schemas.microsoft.com/office/drawing/2014/main" id="{895698EF-EC26-4851-A5A0-358F946F365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V="1">
            <a:off x="3089924" y="3881365"/>
            <a:ext cx="347733" cy="297276"/>
          </a:xfrm>
          <a:prstGeom prst="rect">
            <a:avLst/>
          </a:prstGeom>
          <a:noFill/>
          <a:extLst>
            <a:ext uri="{909E8E84-426E-40DD-AFC4-6F175D3DCCD1}">
              <a14:hiddenFill xmlns:a14="http://schemas.microsoft.com/office/drawing/2010/main">
                <a:solidFill>
                  <a:srgbClr val="FFFFFF"/>
                </a:solidFill>
              </a14:hiddenFill>
            </a:ext>
          </a:extLst>
        </p:spPr>
      </p:pic>
      <p:sp>
        <p:nvSpPr>
          <p:cNvPr id="98" name="36 Rectángulo">
            <a:extLst>
              <a:ext uri="{FF2B5EF4-FFF2-40B4-BE49-F238E27FC236}">
                <a16:creationId xmlns:a16="http://schemas.microsoft.com/office/drawing/2014/main" id="{77303B68-E877-4C7C-A2F2-98032D464332}"/>
              </a:ext>
            </a:extLst>
          </p:cNvPr>
          <p:cNvSpPr/>
          <p:nvPr/>
        </p:nvSpPr>
        <p:spPr>
          <a:xfrm>
            <a:off x="2950842" y="4119169"/>
            <a:ext cx="721579" cy="254044"/>
          </a:xfrm>
          <a:prstGeom prst="rect">
            <a:avLst/>
          </a:prstGeom>
        </p:spPr>
        <p:txBody>
          <a:bodyPr wrap="square">
            <a:spAutoFit/>
          </a:bodyPr>
          <a:lstStyle/>
          <a:p>
            <a:pPr>
              <a:defRPr/>
            </a:pPr>
            <a:r>
              <a:rPr lang="en-GB" sz="1051" b="1" kern="0" dirty="0">
                <a:solidFill>
                  <a:srgbClr val="243D4C"/>
                </a:solidFill>
                <a:latin typeface="Corbel"/>
              </a:rPr>
              <a:t>Fault List</a:t>
            </a:r>
          </a:p>
        </p:txBody>
      </p:sp>
      <p:sp>
        <p:nvSpPr>
          <p:cNvPr id="99" name="54 Rectángulo redondeado">
            <a:extLst>
              <a:ext uri="{FF2B5EF4-FFF2-40B4-BE49-F238E27FC236}">
                <a16:creationId xmlns:a16="http://schemas.microsoft.com/office/drawing/2014/main" id="{9DAC1DD8-DF0E-46C7-959F-755870213193}"/>
              </a:ext>
            </a:extLst>
          </p:cNvPr>
          <p:cNvSpPr/>
          <p:nvPr/>
        </p:nvSpPr>
        <p:spPr>
          <a:xfrm>
            <a:off x="3159465" y="6199945"/>
            <a:ext cx="857770" cy="342928"/>
          </a:xfrm>
          <a:prstGeom prst="roundRect">
            <a:avLst/>
          </a:prstGeom>
          <a:gradFill rotWithShape="1">
            <a:gsLst>
              <a:gs pos="0">
                <a:srgbClr val="12DB5C">
                  <a:tint val="60000"/>
                  <a:lumMod val="104000"/>
                </a:srgbClr>
              </a:gs>
              <a:gs pos="100000">
                <a:srgbClr val="12DB5C">
                  <a:tint val="84000"/>
                </a:srgbClr>
              </a:gs>
            </a:gsLst>
            <a:lin ang="5400000" scaled="0"/>
          </a:gradFill>
          <a:ln w="9525" cap="rnd" cmpd="sng" algn="ctr">
            <a:solidFill>
              <a:srgbClr val="12DB5C">
                <a:tint val="60000"/>
              </a:srgbClr>
            </a:solidFill>
            <a:prstDash val="solid"/>
          </a:ln>
          <a:effectLst/>
        </p:spPr>
        <p:txBody>
          <a:bodyPr rtlCol="0" anchor="ctr"/>
          <a:lstStyle/>
          <a:p>
            <a:pPr algn="ctr">
              <a:defRPr/>
            </a:pPr>
            <a:r>
              <a:rPr lang="en-GB" sz="1200" b="1" kern="0" dirty="0">
                <a:solidFill>
                  <a:srgbClr val="243D4C"/>
                </a:solidFill>
                <a:latin typeface="Corbel"/>
              </a:rPr>
              <a:t>Data Analysis</a:t>
            </a:r>
          </a:p>
        </p:txBody>
      </p:sp>
      <p:cxnSp>
        <p:nvCxnSpPr>
          <p:cNvPr id="100" name="103 Conector recto de flecha">
            <a:extLst>
              <a:ext uri="{FF2B5EF4-FFF2-40B4-BE49-F238E27FC236}">
                <a16:creationId xmlns:a16="http://schemas.microsoft.com/office/drawing/2014/main" id="{77A8BDF2-DB4A-4C34-B8D2-6DF81FDBB1AA}"/>
              </a:ext>
            </a:extLst>
          </p:cNvPr>
          <p:cNvCxnSpPr>
            <a:cxnSpLocks/>
            <a:stCxn id="99" idx="1"/>
            <a:endCxn id="104" idx="1"/>
          </p:cNvCxnSpPr>
          <p:nvPr/>
        </p:nvCxnSpPr>
        <p:spPr>
          <a:xfrm rot="10800000">
            <a:off x="2996841" y="1880897"/>
            <a:ext cx="162624" cy="4490513"/>
          </a:xfrm>
          <a:prstGeom prst="bentConnector3">
            <a:avLst>
              <a:gd name="adj1" fmla="val 680307"/>
            </a:avLst>
          </a:prstGeom>
          <a:noFill/>
          <a:ln w="9525" cap="rnd" cmpd="sng" algn="ctr">
            <a:solidFill>
              <a:srgbClr val="212121"/>
            </a:solidFill>
            <a:prstDash val="sysDash"/>
            <a:tailEnd type="triangle"/>
          </a:ln>
          <a:effectLst/>
        </p:spPr>
      </p:cxnSp>
      <p:sp>
        <p:nvSpPr>
          <p:cNvPr id="101" name="56 CuadroTexto">
            <a:extLst>
              <a:ext uri="{FF2B5EF4-FFF2-40B4-BE49-F238E27FC236}">
                <a16:creationId xmlns:a16="http://schemas.microsoft.com/office/drawing/2014/main" id="{E221D01F-2461-4801-AF4C-CCD45E0123A0}"/>
              </a:ext>
            </a:extLst>
          </p:cNvPr>
          <p:cNvSpPr txBox="1"/>
          <p:nvPr/>
        </p:nvSpPr>
        <p:spPr>
          <a:xfrm rot="16200000">
            <a:off x="-148799" y="3720834"/>
            <a:ext cx="4193777" cy="261610"/>
          </a:xfrm>
          <a:prstGeom prst="rect">
            <a:avLst/>
          </a:prstGeom>
          <a:solidFill>
            <a:schemeClr val="bg1">
              <a:alpha val="80000"/>
            </a:schemeClr>
          </a:solidFill>
        </p:spPr>
        <p:txBody>
          <a:bodyPr wrap="none" rtlCol="0">
            <a:spAutoFit/>
          </a:bodyPr>
          <a:lstStyle/>
          <a:p>
            <a:pPr>
              <a:defRPr/>
            </a:pPr>
            <a:r>
              <a:rPr lang="en-GB" sz="1100" b="1" kern="0" dirty="0">
                <a:solidFill>
                  <a:srgbClr val="243D4C"/>
                </a:solidFill>
                <a:latin typeface="Corbel"/>
              </a:rPr>
              <a:t>Refine the system model until reaching the required level of </a:t>
            </a:r>
            <a:r>
              <a:rPr lang="en-GB" sz="1100" b="1" kern="0" dirty="0">
                <a:solidFill>
                  <a:srgbClr val="243D4C"/>
                </a:solidFill>
                <a:latin typeface="Corbel"/>
              </a:rPr>
              <a:t>safety</a:t>
            </a:r>
            <a:endParaRPr lang="en-GB" sz="1100" b="1" kern="0" dirty="0">
              <a:solidFill>
                <a:srgbClr val="243D4C"/>
              </a:solidFill>
              <a:latin typeface="Corbel"/>
            </a:endParaRPr>
          </a:p>
        </p:txBody>
      </p:sp>
      <p:cxnSp>
        <p:nvCxnSpPr>
          <p:cNvPr id="102" name="58 Conector recto de flecha">
            <a:extLst>
              <a:ext uri="{FF2B5EF4-FFF2-40B4-BE49-F238E27FC236}">
                <a16:creationId xmlns:a16="http://schemas.microsoft.com/office/drawing/2014/main" id="{8167057E-DED7-4675-82EF-7E1D11806C69}"/>
              </a:ext>
            </a:extLst>
          </p:cNvPr>
          <p:cNvCxnSpPr>
            <a:cxnSpLocks/>
            <a:stCxn id="116" idx="2"/>
            <a:endCxn id="94" idx="0"/>
          </p:cNvCxnSpPr>
          <p:nvPr/>
        </p:nvCxnSpPr>
        <p:spPr>
          <a:xfrm>
            <a:off x="3972037" y="3838645"/>
            <a:ext cx="5113" cy="1062493"/>
          </a:xfrm>
          <a:prstGeom prst="straightConnector1">
            <a:avLst/>
          </a:prstGeom>
          <a:noFill/>
          <a:ln w="15875" cap="rnd" cmpd="sng" algn="ctr">
            <a:solidFill>
              <a:srgbClr val="243D4C"/>
            </a:solidFill>
            <a:prstDash val="solid"/>
            <a:tailEnd type="triangle"/>
          </a:ln>
          <a:effectLst/>
        </p:spPr>
      </p:cxnSp>
      <p:cxnSp>
        <p:nvCxnSpPr>
          <p:cNvPr id="103" name="103 Conector recto de flecha">
            <a:extLst>
              <a:ext uri="{FF2B5EF4-FFF2-40B4-BE49-F238E27FC236}">
                <a16:creationId xmlns:a16="http://schemas.microsoft.com/office/drawing/2014/main" id="{947B2EA1-C67D-4EDC-9A8E-9FF7B85A4CB1}"/>
              </a:ext>
            </a:extLst>
          </p:cNvPr>
          <p:cNvCxnSpPr/>
          <p:nvPr/>
        </p:nvCxnSpPr>
        <p:spPr>
          <a:xfrm rot="10800000" flipV="1">
            <a:off x="3646254" y="6093893"/>
            <a:ext cx="493688" cy="106053"/>
          </a:xfrm>
          <a:prstGeom prst="bentConnector2">
            <a:avLst/>
          </a:prstGeom>
          <a:noFill/>
          <a:ln w="9525" cap="rnd" cmpd="sng" algn="ctr">
            <a:solidFill>
              <a:srgbClr val="212121"/>
            </a:solidFill>
            <a:prstDash val="sysDash"/>
            <a:tailEnd type="triangle"/>
          </a:ln>
          <a:effectLst/>
        </p:spPr>
      </p:cxnSp>
      <p:sp>
        <p:nvSpPr>
          <p:cNvPr id="104" name="67 Rectángulo">
            <a:extLst>
              <a:ext uri="{FF2B5EF4-FFF2-40B4-BE49-F238E27FC236}">
                <a16:creationId xmlns:a16="http://schemas.microsoft.com/office/drawing/2014/main" id="{20E6A64F-9CA1-427B-83C7-0AF563BD3067}"/>
              </a:ext>
            </a:extLst>
          </p:cNvPr>
          <p:cNvSpPr/>
          <p:nvPr/>
        </p:nvSpPr>
        <p:spPr>
          <a:xfrm>
            <a:off x="2996841" y="1681687"/>
            <a:ext cx="3378868" cy="398418"/>
          </a:xfrm>
          <a:prstGeom prst="rect">
            <a:avLst/>
          </a:prstGeom>
          <a:solidFill>
            <a:srgbClr val="EBAC4B">
              <a:lumMod val="20000"/>
              <a:lumOff val="80000"/>
            </a:srgbClr>
          </a:solidFill>
          <a:ln w="9525" cap="rnd" cmpd="sng" algn="ctr">
            <a:solidFill>
              <a:srgbClr val="243D4C">
                <a:lumMod val="95000"/>
                <a:lumOff val="5000"/>
              </a:srgbClr>
            </a:solidFill>
            <a:prstDash val="solid"/>
          </a:ln>
          <a:effectLst/>
        </p:spPr>
        <p:txBody>
          <a:bodyPr rtlCol="0" anchor="t"/>
          <a:lstStyle/>
          <a:p>
            <a:pPr algn="r">
              <a:defRPr/>
            </a:pPr>
            <a:endParaRPr lang="en-GB" sz="1400" b="1" kern="0" dirty="0">
              <a:solidFill>
                <a:srgbClr val="243D4C"/>
              </a:solidFill>
              <a:latin typeface="Corbel"/>
            </a:endParaRPr>
          </a:p>
        </p:txBody>
      </p:sp>
      <p:sp>
        <p:nvSpPr>
          <p:cNvPr id="105" name="66 Rectángulo redondeado">
            <a:extLst>
              <a:ext uri="{FF2B5EF4-FFF2-40B4-BE49-F238E27FC236}">
                <a16:creationId xmlns:a16="http://schemas.microsoft.com/office/drawing/2014/main" id="{EDB2658D-D7AA-4AD9-8B7A-1D91A2C27AC2}"/>
              </a:ext>
            </a:extLst>
          </p:cNvPr>
          <p:cNvSpPr/>
          <p:nvPr/>
        </p:nvSpPr>
        <p:spPr>
          <a:xfrm>
            <a:off x="3181923" y="1718365"/>
            <a:ext cx="1924699" cy="320029"/>
          </a:xfrm>
          <a:prstGeom prst="roundRect">
            <a:avLst/>
          </a:prstGeom>
          <a:gradFill rotWithShape="1">
            <a:gsLst>
              <a:gs pos="0">
                <a:srgbClr val="12DB5C">
                  <a:tint val="60000"/>
                  <a:lumMod val="104000"/>
                </a:srgbClr>
              </a:gs>
              <a:gs pos="100000">
                <a:srgbClr val="12DB5C">
                  <a:tint val="84000"/>
                </a:srgbClr>
              </a:gs>
            </a:gsLst>
            <a:lin ang="5400000" scaled="0"/>
          </a:gradFill>
          <a:ln w="9525" cap="rnd" cmpd="sng" algn="ctr">
            <a:solidFill>
              <a:srgbClr val="12DB5C">
                <a:tint val="60000"/>
              </a:srgbClr>
            </a:solidFill>
            <a:prstDash val="solid"/>
          </a:ln>
          <a:effectLst/>
        </p:spPr>
        <p:txBody>
          <a:bodyPr rtlCol="0" anchor="ctr"/>
          <a:lstStyle/>
          <a:p>
            <a:pPr algn="ctr">
              <a:defRPr/>
            </a:pPr>
            <a:r>
              <a:rPr lang="en-GB" sz="1200" b="1" kern="0" dirty="0">
                <a:solidFill>
                  <a:srgbClr val="243D4C"/>
                </a:solidFill>
                <a:latin typeface="Corbel"/>
              </a:rPr>
              <a:t>System Model Selection</a:t>
            </a:r>
          </a:p>
        </p:txBody>
      </p:sp>
      <p:sp>
        <p:nvSpPr>
          <p:cNvPr id="106" name="73 Rectángulo">
            <a:extLst>
              <a:ext uri="{FF2B5EF4-FFF2-40B4-BE49-F238E27FC236}">
                <a16:creationId xmlns:a16="http://schemas.microsoft.com/office/drawing/2014/main" id="{83BAF367-0089-4500-A839-DB4E26C6FCB5}"/>
              </a:ext>
            </a:extLst>
          </p:cNvPr>
          <p:cNvSpPr/>
          <p:nvPr/>
        </p:nvSpPr>
        <p:spPr>
          <a:xfrm>
            <a:off x="2996841" y="2157294"/>
            <a:ext cx="3378868" cy="706440"/>
          </a:xfrm>
          <a:prstGeom prst="rect">
            <a:avLst/>
          </a:prstGeom>
          <a:solidFill>
            <a:srgbClr val="EBAC4B">
              <a:lumMod val="20000"/>
              <a:lumOff val="80000"/>
            </a:srgbClr>
          </a:solidFill>
          <a:ln w="9525" cap="rnd" cmpd="sng" algn="ctr">
            <a:solidFill>
              <a:srgbClr val="243D4C">
                <a:lumMod val="95000"/>
                <a:lumOff val="5000"/>
              </a:srgbClr>
            </a:solidFill>
            <a:prstDash val="solid"/>
          </a:ln>
          <a:effectLst/>
        </p:spPr>
        <p:txBody>
          <a:bodyPr rtlCol="0" anchor="t"/>
          <a:lstStyle/>
          <a:p>
            <a:pPr algn="r">
              <a:defRPr/>
            </a:pPr>
            <a:endParaRPr lang="en-GB" sz="1400" b="1" kern="0" dirty="0">
              <a:solidFill>
                <a:srgbClr val="243D4C"/>
              </a:solidFill>
              <a:latin typeface="Corbel"/>
            </a:endParaRPr>
          </a:p>
        </p:txBody>
      </p:sp>
      <p:sp>
        <p:nvSpPr>
          <p:cNvPr id="107" name="68 Rectángulo redondeado">
            <a:extLst>
              <a:ext uri="{FF2B5EF4-FFF2-40B4-BE49-F238E27FC236}">
                <a16:creationId xmlns:a16="http://schemas.microsoft.com/office/drawing/2014/main" id="{BD29F9DF-5BE2-47A2-98F0-7EA769638846}"/>
              </a:ext>
            </a:extLst>
          </p:cNvPr>
          <p:cNvSpPr/>
          <p:nvPr/>
        </p:nvSpPr>
        <p:spPr>
          <a:xfrm>
            <a:off x="3181923" y="2320837"/>
            <a:ext cx="1090203" cy="490414"/>
          </a:xfrm>
          <a:prstGeom prst="roundRect">
            <a:avLst/>
          </a:prstGeom>
          <a:gradFill rotWithShape="1">
            <a:gsLst>
              <a:gs pos="0">
                <a:srgbClr val="12DB5C">
                  <a:tint val="60000"/>
                  <a:lumMod val="104000"/>
                </a:srgbClr>
              </a:gs>
              <a:gs pos="100000">
                <a:srgbClr val="12DB5C">
                  <a:tint val="84000"/>
                </a:srgbClr>
              </a:gs>
            </a:gsLst>
            <a:lin ang="5400000" scaled="0"/>
          </a:gradFill>
          <a:ln w="9525" cap="rnd" cmpd="sng" algn="ctr">
            <a:solidFill>
              <a:srgbClr val="12DB5C">
                <a:tint val="60000"/>
              </a:srgbClr>
            </a:solidFill>
            <a:prstDash val="solid"/>
          </a:ln>
          <a:effectLst/>
        </p:spPr>
        <p:txBody>
          <a:bodyPr rtlCol="0" anchor="ctr"/>
          <a:lstStyle/>
          <a:p>
            <a:pPr algn="ctr">
              <a:defRPr/>
            </a:pPr>
            <a:endParaRPr lang="en-GB" sz="1100" b="1" kern="0" dirty="0">
              <a:solidFill>
                <a:srgbClr val="243D4C"/>
              </a:solidFill>
              <a:latin typeface="Corbel"/>
            </a:endParaRPr>
          </a:p>
          <a:p>
            <a:pPr algn="ctr">
              <a:defRPr/>
            </a:pPr>
            <a:r>
              <a:rPr lang="en-GB" sz="1100" b="1" kern="0" dirty="0">
                <a:solidFill>
                  <a:srgbClr val="243D4C"/>
                </a:solidFill>
                <a:latin typeface="Corbel"/>
              </a:rPr>
              <a:t>Operational Situation </a:t>
            </a:r>
          </a:p>
          <a:p>
            <a:pPr algn="ctr">
              <a:defRPr/>
            </a:pPr>
            <a:r>
              <a:rPr lang="en-GB" sz="1100" b="1" kern="0" dirty="0">
                <a:solidFill>
                  <a:srgbClr val="243D4C"/>
                </a:solidFill>
                <a:latin typeface="Corbel"/>
              </a:rPr>
              <a:t>Selection</a:t>
            </a:r>
          </a:p>
          <a:p>
            <a:pPr algn="ctr">
              <a:defRPr/>
            </a:pPr>
            <a:endParaRPr lang="en-GB" sz="1100" b="1" kern="0" dirty="0">
              <a:solidFill>
                <a:srgbClr val="243D4C"/>
              </a:solidFill>
              <a:latin typeface="Corbel"/>
            </a:endParaRPr>
          </a:p>
        </p:txBody>
      </p:sp>
      <p:sp>
        <p:nvSpPr>
          <p:cNvPr id="108" name="72 CuadroTexto">
            <a:extLst>
              <a:ext uri="{FF2B5EF4-FFF2-40B4-BE49-F238E27FC236}">
                <a16:creationId xmlns:a16="http://schemas.microsoft.com/office/drawing/2014/main" id="{4000672C-C69B-4107-AB41-96E024B7F4E3}"/>
              </a:ext>
            </a:extLst>
          </p:cNvPr>
          <p:cNvSpPr txBox="1"/>
          <p:nvPr/>
        </p:nvSpPr>
        <p:spPr>
          <a:xfrm>
            <a:off x="5331030" y="1690798"/>
            <a:ext cx="1004252" cy="461665"/>
          </a:xfrm>
          <a:prstGeom prst="rect">
            <a:avLst/>
          </a:prstGeom>
          <a:noFill/>
        </p:spPr>
        <p:txBody>
          <a:bodyPr wrap="square" rtlCol="0">
            <a:spAutoFit/>
          </a:bodyPr>
          <a:lstStyle/>
          <a:p>
            <a:pPr algn="r">
              <a:defRPr/>
            </a:pPr>
            <a:r>
              <a:rPr lang="en-GB" sz="1200" b="1" kern="0" dirty="0">
                <a:solidFill>
                  <a:srgbClr val="243D4C"/>
                </a:solidFill>
                <a:latin typeface="Corbel"/>
              </a:rPr>
              <a:t>Step I: Set Up</a:t>
            </a:r>
          </a:p>
        </p:txBody>
      </p:sp>
      <p:sp>
        <p:nvSpPr>
          <p:cNvPr id="109" name="75 Rectángulo redondeado">
            <a:extLst>
              <a:ext uri="{FF2B5EF4-FFF2-40B4-BE49-F238E27FC236}">
                <a16:creationId xmlns:a16="http://schemas.microsoft.com/office/drawing/2014/main" id="{5030F85F-55EE-42F4-9180-FF7F6F8BE2F9}"/>
              </a:ext>
            </a:extLst>
          </p:cNvPr>
          <p:cNvSpPr/>
          <p:nvPr/>
        </p:nvSpPr>
        <p:spPr>
          <a:xfrm>
            <a:off x="4711831" y="2321796"/>
            <a:ext cx="1090203" cy="489457"/>
          </a:xfrm>
          <a:prstGeom prst="roundRect">
            <a:avLst/>
          </a:prstGeom>
          <a:gradFill rotWithShape="1">
            <a:gsLst>
              <a:gs pos="0">
                <a:srgbClr val="12DB5C">
                  <a:tint val="60000"/>
                  <a:lumMod val="104000"/>
                </a:srgbClr>
              </a:gs>
              <a:gs pos="100000">
                <a:srgbClr val="12DB5C">
                  <a:tint val="84000"/>
                </a:srgbClr>
              </a:gs>
            </a:gsLst>
            <a:lin ang="5400000" scaled="0"/>
          </a:gradFill>
          <a:ln w="9525" cap="rnd" cmpd="sng" algn="ctr">
            <a:solidFill>
              <a:srgbClr val="12DB5C">
                <a:tint val="60000"/>
              </a:srgbClr>
            </a:solidFill>
            <a:prstDash val="solid"/>
          </a:ln>
          <a:effectLst/>
        </p:spPr>
        <p:txBody>
          <a:bodyPr rtlCol="0" anchor="ctr"/>
          <a:lstStyle/>
          <a:p>
            <a:pPr algn="ctr">
              <a:defRPr/>
            </a:pPr>
            <a:r>
              <a:rPr lang="en-GB" sz="1200" b="1" kern="0" dirty="0">
                <a:solidFill>
                  <a:srgbClr val="243D4C"/>
                </a:solidFill>
                <a:latin typeface="Corbel"/>
              </a:rPr>
              <a:t>Robot</a:t>
            </a:r>
          </a:p>
          <a:p>
            <a:pPr algn="ctr">
              <a:defRPr/>
            </a:pPr>
            <a:r>
              <a:rPr lang="en-GB" sz="1200" b="1" kern="0" dirty="0">
                <a:solidFill>
                  <a:srgbClr val="243D4C"/>
                </a:solidFill>
                <a:latin typeface="Corbel"/>
              </a:rPr>
              <a:t>Selection</a:t>
            </a:r>
          </a:p>
        </p:txBody>
      </p:sp>
      <p:sp>
        <p:nvSpPr>
          <p:cNvPr id="110" name="76 CuadroTexto">
            <a:extLst>
              <a:ext uri="{FF2B5EF4-FFF2-40B4-BE49-F238E27FC236}">
                <a16:creationId xmlns:a16="http://schemas.microsoft.com/office/drawing/2014/main" id="{485CAFFE-F813-421F-A550-EF0D331F8919}"/>
              </a:ext>
            </a:extLst>
          </p:cNvPr>
          <p:cNvSpPr txBox="1"/>
          <p:nvPr/>
        </p:nvSpPr>
        <p:spPr>
          <a:xfrm>
            <a:off x="3727023" y="2106952"/>
            <a:ext cx="2700882" cy="461665"/>
          </a:xfrm>
          <a:prstGeom prst="rect">
            <a:avLst/>
          </a:prstGeom>
          <a:noFill/>
        </p:spPr>
        <p:txBody>
          <a:bodyPr wrap="square" rtlCol="0">
            <a:spAutoFit/>
          </a:bodyPr>
          <a:lstStyle/>
          <a:p>
            <a:pPr algn="r">
              <a:defRPr/>
            </a:pPr>
            <a:r>
              <a:rPr lang="en-GB" sz="1200" b="1" kern="0" dirty="0">
                <a:solidFill>
                  <a:srgbClr val="243D4C"/>
                </a:solidFill>
                <a:latin typeface="Corbel"/>
              </a:rPr>
              <a:t>Step II: Robotics Scenario Configurator</a:t>
            </a:r>
          </a:p>
        </p:txBody>
      </p:sp>
      <p:cxnSp>
        <p:nvCxnSpPr>
          <p:cNvPr id="111" name="77 Conector recto de flecha">
            <a:extLst>
              <a:ext uri="{FF2B5EF4-FFF2-40B4-BE49-F238E27FC236}">
                <a16:creationId xmlns:a16="http://schemas.microsoft.com/office/drawing/2014/main" id="{D737968D-42D9-4EBC-AB1B-4E5BBE87D4CE}"/>
              </a:ext>
            </a:extLst>
          </p:cNvPr>
          <p:cNvCxnSpPr>
            <a:endCxn id="107" idx="0"/>
          </p:cNvCxnSpPr>
          <p:nvPr/>
        </p:nvCxnSpPr>
        <p:spPr>
          <a:xfrm>
            <a:off x="3727023" y="2038392"/>
            <a:ext cx="0" cy="282446"/>
          </a:xfrm>
          <a:prstGeom prst="straightConnector1">
            <a:avLst/>
          </a:prstGeom>
          <a:noFill/>
          <a:ln w="15875" cap="rnd" cmpd="sng" algn="ctr">
            <a:solidFill>
              <a:srgbClr val="243D4C"/>
            </a:solidFill>
            <a:prstDash val="solid"/>
            <a:tailEnd type="triangle"/>
          </a:ln>
          <a:effectLst/>
        </p:spPr>
      </p:cxnSp>
      <p:grpSp>
        <p:nvGrpSpPr>
          <p:cNvPr id="112" name="Grupo 111">
            <a:extLst>
              <a:ext uri="{FF2B5EF4-FFF2-40B4-BE49-F238E27FC236}">
                <a16:creationId xmlns:a16="http://schemas.microsoft.com/office/drawing/2014/main" id="{DC0F2F39-227F-49DC-B165-988A82556CD5}"/>
              </a:ext>
            </a:extLst>
          </p:cNvPr>
          <p:cNvGrpSpPr/>
          <p:nvPr/>
        </p:nvGrpSpPr>
        <p:grpSpPr>
          <a:xfrm>
            <a:off x="6909216" y="3604443"/>
            <a:ext cx="3482543" cy="2550651"/>
            <a:chOff x="7753164" y="3689755"/>
            <a:chExt cx="3617028" cy="2645475"/>
          </a:xfrm>
        </p:grpSpPr>
        <p:sp>
          <p:nvSpPr>
            <p:cNvPr id="145" name="105 Rectángulo">
              <a:extLst>
                <a:ext uri="{FF2B5EF4-FFF2-40B4-BE49-F238E27FC236}">
                  <a16:creationId xmlns:a16="http://schemas.microsoft.com/office/drawing/2014/main" id="{D4EF2A19-83FB-4141-AFFB-6D5A099A2DB0}"/>
                </a:ext>
              </a:extLst>
            </p:cNvPr>
            <p:cNvSpPr/>
            <p:nvPr/>
          </p:nvSpPr>
          <p:spPr>
            <a:xfrm>
              <a:off x="7896165" y="3689755"/>
              <a:ext cx="3401801" cy="1599335"/>
            </a:xfrm>
            <a:prstGeom prst="rect">
              <a:avLst/>
            </a:prstGeom>
            <a:noFill/>
            <a:ln w="19050" cap="rnd" cmpd="sng" algn="ctr">
              <a:solidFill>
                <a:srgbClr val="243D4C"/>
              </a:solidFill>
              <a:prstDash val="dash"/>
            </a:ln>
            <a:effectLst/>
          </p:spPr>
          <p:txBody>
            <a:bodyPr rtlCol="0" anchor="ctr"/>
            <a:lstStyle/>
            <a:p>
              <a:pPr algn="ctr">
                <a:defRPr/>
              </a:pPr>
              <a:endParaRPr lang="en-GB" kern="0">
                <a:solidFill>
                  <a:srgbClr val="FFFFFF"/>
                </a:solidFill>
                <a:latin typeface="Corbel"/>
              </a:endParaRPr>
            </a:p>
          </p:txBody>
        </p:sp>
        <p:sp>
          <p:nvSpPr>
            <p:cNvPr id="146" name="106 CuadroTexto">
              <a:extLst>
                <a:ext uri="{FF2B5EF4-FFF2-40B4-BE49-F238E27FC236}">
                  <a16:creationId xmlns:a16="http://schemas.microsoft.com/office/drawing/2014/main" id="{4FF04A46-F41D-45D8-A6E5-2343C4E80294}"/>
                </a:ext>
              </a:extLst>
            </p:cNvPr>
            <p:cNvSpPr txBox="1"/>
            <p:nvPr/>
          </p:nvSpPr>
          <p:spPr>
            <a:xfrm>
              <a:off x="7753164" y="4777097"/>
              <a:ext cx="1745197" cy="383062"/>
            </a:xfrm>
            <a:prstGeom prst="rect">
              <a:avLst/>
            </a:prstGeom>
            <a:noFill/>
          </p:spPr>
          <p:txBody>
            <a:bodyPr wrap="square" lIns="0" tIns="0" rIns="0" bIns="0" rtlCol="0">
              <a:spAutoFit/>
            </a:bodyPr>
            <a:lstStyle/>
            <a:p>
              <a:pPr algn="ctr">
                <a:defRPr/>
              </a:pPr>
              <a:r>
                <a:rPr lang="en-GB" sz="1200" kern="0" dirty="0">
                  <a:solidFill>
                    <a:srgbClr val="243D4C"/>
                  </a:solidFill>
                  <a:latin typeface="Corbel"/>
                </a:rPr>
                <a:t>Robotics Dynamics </a:t>
              </a:r>
            </a:p>
            <a:p>
              <a:pPr algn="ctr">
                <a:defRPr/>
              </a:pPr>
              <a:r>
                <a:rPr lang="en-GB" sz="1200" kern="0" dirty="0">
                  <a:solidFill>
                    <a:srgbClr val="243D4C"/>
                  </a:solidFill>
                  <a:latin typeface="Corbel"/>
                </a:rPr>
                <a:t> Model</a:t>
              </a:r>
            </a:p>
          </p:txBody>
        </p:sp>
        <p:pic>
          <p:nvPicPr>
            <p:cNvPr id="147" name="Picture 2" descr="Resultado de imagen de steering">
              <a:extLst>
                <a:ext uri="{FF2B5EF4-FFF2-40B4-BE49-F238E27FC236}">
                  <a16:creationId xmlns:a16="http://schemas.microsoft.com/office/drawing/2014/main" id="{F0F915C4-580F-431A-83E9-D21D7D1FF34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658767" y="4185919"/>
              <a:ext cx="639198" cy="558764"/>
            </a:xfrm>
            <a:prstGeom prst="rect">
              <a:avLst/>
            </a:prstGeom>
            <a:noFill/>
            <a:extLst>
              <a:ext uri="{909E8E84-426E-40DD-AFC4-6F175D3DCCD1}">
                <a14:hiddenFill xmlns:a14="http://schemas.microsoft.com/office/drawing/2010/main">
                  <a:solidFill>
                    <a:srgbClr val="FFFFFF"/>
                  </a:solidFill>
                </a14:hiddenFill>
              </a:ext>
            </a:extLst>
          </p:spPr>
        </p:pic>
        <p:pic>
          <p:nvPicPr>
            <p:cNvPr id="148" name="Picture 4" descr="Resultado de imagen de angle sensor gif">
              <a:extLst>
                <a:ext uri="{FF2B5EF4-FFF2-40B4-BE49-F238E27FC236}">
                  <a16:creationId xmlns:a16="http://schemas.microsoft.com/office/drawing/2014/main" id="{07559956-D7A7-4074-B3D7-78D9804A4FE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650870" y="4160487"/>
              <a:ext cx="997055" cy="560816"/>
            </a:xfrm>
            <a:prstGeom prst="rect">
              <a:avLst/>
            </a:prstGeom>
            <a:noFill/>
            <a:extLst>
              <a:ext uri="{909E8E84-426E-40DD-AFC4-6F175D3DCCD1}">
                <a14:hiddenFill xmlns:a14="http://schemas.microsoft.com/office/drawing/2010/main">
                  <a:solidFill>
                    <a:srgbClr val="FFFFFF"/>
                  </a:solidFill>
                </a14:hiddenFill>
              </a:ext>
            </a:extLst>
          </p:spPr>
        </p:pic>
        <p:sp>
          <p:nvSpPr>
            <p:cNvPr id="149" name="111 CuadroTexto">
              <a:extLst>
                <a:ext uri="{FF2B5EF4-FFF2-40B4-BE49-F238E27FC236}">
                  <a16:creationId xmlns:a16="http://schemas.microsoft.com/office/drawing/2014/main" id="{120059DE-28B2-4BFD-9DEA-C084E6AD671C}"/>
                </a:ext>
              </a:extLst>
            </p:cNvPr>
            <p:cNvSpPr txBox="1"/>
            <p:nvPr/>
          </p:nvSpPr>
          <p:spPr>
            <a:xfrm>
              <a:off x="9441681" y="4750243"/>
              <a:ext cx="1928511" cy="478828"/>
            </a:xfrm>
            <a:prstGeom prst="rect">
              <a:avLst/>
            </a:prstGeom>
            <a:noFill/>
          </p:spPr>
          <p:txBody>
            <a:bodyPr wrap="square" rtlCol="0">
              <a:spAutoFit/>
            </a:bodyPr>
            <a:lstStyle/>
            <a:p>
              <a:pPr algn="ctr">
                <a:defRPr/>
              </a:pPr>
              <a:r>
                <a:rPr lang="en-GB" sz="1200" kern="0" dirty="0">
                  <a:solidFill>
                    <a:srgbClr val="243D4C"/>
                  </a:solidFill>
                  <a:latin typeface="Corbel"/>
                </a:rPr>
                <a:t>Library for Sensor and Actuator Models </a:t>
              </a:r>
            </a:p>
          </p:txBody>
        </p:sp>
        <p:sp>
          <p:nvSpPr>
            <p:cNvPr id="150" name="114 Rectángulo">
              <a:extLst>
                <a:ext uri="{FF2B5EF4-FFF2-40B4-BE49-F238E27FC236}">
                  <a16:creationId xmlns:a16="http://schemas.microsoft.com/office/drawing/2014/main" id="{491CFF10-FBB3-46CA-AE8D-8D221F573F9A}"/>
                </a:ext>
              </a:extLst>
            </p:cNvPr>
            <p:cNvSpPr/>
            <p:nvPr/>
          </p:nvSpPr>
          <p:spPr>
            <a:xfrm>
              <a:off x="7913393" y="5420404"/>
              <a:ext cx="3384571" cy="914826"/>
            </a:xfrm>
            <a:prstGeom prst="rect">
              <a:avLst/>
            </a:prstGeom>
            <a:noFill/>
            <a:ln w="19050" cap="rnd" cmpd="sng" algn="ctr">
              <a:solidFill>
                <a:srgbClr val="243D4C"/>
              </a:solidFill>
              <a:prstDash val="dash"/>
            </a:ln>
            <a:effectLst/>
          </p:spPr>
          <p:txBody>
            <a:bodyPr rtlCol="0" anchor="ctr"/>
            <a:lstStyle/>
            <a:p>
              <a:pPr algn="ctr">
                <a:defRPr/>
              </a:pPr>
              <a:endParaRPr lang="en-GB" kern="0" dirty="0">
                <a:solidFill>
                  <a:srgbClr val="FFFFFF"/>
                </a:solidFill>
                <a:latin typeface="Corbel"/>
              </a:endParaRPr>
            </a:p>
          </p:txBody>
        </p:sp>
      </p:grpSp>
      <p:pic>
        <p:nvPicPr>
          <p:cNvPr id="113" name="Picture 2" descr="http://sine.ni.com/cms/images/casestudies/fig1_dynacar_fp.jpg?size">
            <a:extLst>
              <a:ext uri="{FF2B5EF4-FFF2-40B4-BE49-F238E27FC236}">
                <a16:creationId xmlns:a16="http://schemas.microsoft.com/office/drawing/2014/main" id="{EC965097-41E0-4C93-9DF3-7CBD6F196E6F}"/>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112057" y="3893384"/>
            <a:ext cx="1332545" cy="713103"/>
          </a:xfrm>
          <a:prstGeom prst="rect">
            <a:avLst/>
          </a:prstGeom>
          <a:noFill/>
          <a:ln>
            <a:solidFill>
              <a:srgbClr val="243D4C"/>
            </a:solidFill>
          </a:ln>
        </p:spPr>
      </p:pic>
      <p:sp>
        <p:nvSpPr>
          <p:cNvPr id="114" name="119 CuadroTexto">
            <a:extLst>
              <a:ext uri="{FF2B5EF4-FFF2-40B4-BE49-F238E27FC236}">
                <a16:creationId xmlns:a16="http://schemas.microsoft.com/office/drawing/2014/main" id="{A1D5CF85-AD83-4BDC-BEAE-F256E1F77995}"/>
              </a:ext>
            </a:extLst>
          </p:cNvPr>
          <p:cNvSpPr txBox="1"/>
          <p:nvPr/>
        </p:nvSpPr>
        <p:spPr>
          <a:xfrm>
            <a:off x="6618720" y="5480712"/>
            <a:ext cx="3832867" cy="369332"/>
          </a:xfrm>
          <a:prstGeom prst="rect">
            <a:avLst/>
          </a:prstGeom>
          <a:noFill/>
        </p:spPr>
        <p:txBody>
          <a:bodyPr wrap="square" rtlCol="0">
            <a:spAutoFit/>
          </a:bodyPr>
          <a:lstStyle/>
          <a:p>
            <a:pPr algn="ctr">
              <a:defRPr/>
            </a:pPr>
            <a:r>
              <a:rPr lang="en-GB" b="1" kern="0" dirty="0">
                <a:solidFill>
                  <a:srgbClr val="243D4C"/>
                </a:solidFill>
                <a:latin typeface="Corbel"/>
              </a:rPr>
              <a:t>Generated Code</a:t>
            </a:r>
            <a:endParaRPr lang="en-GB" sz="1100" b="1" kern="0" dirty="0">
              <a:solidFill>
                <a:srgbClr val="243D4C"/>
              </a:solidFill>
              <a:latin typeface="Corbel"/>
            </a:endParaRPr>
          </a:p>
        </p:txBody>
      </p:sp>
      <p:cxnSp>
        <p:nvCxnSpPr>
          <p:cNvPr id="115" name="120 Conector recto de flecha">
            <a:extLst>
              <a:ext uri="{FF2B5EF4-FFF2-40B4-BE49-F238E27FC236}">
                <a16:creationId xmlns:a16="http://schemas.microsoft.com/office/drawing/2014/main" id="{9A01A54E-4A27-4AD2-911F-73F4B328BD72}"/>
              </a:ext>
            </a:extLst>
          </p:cNvPr>
          <p:cNvCxnSpPr>
            <a:stCxn id="107" idx="3"/>
            <a:endCxn id="109" idx="1"/>
          </p:cNvCxnSpPr>
          <p:nvPr/>
        </p:nvCxnSpPr>
        <p:spPr>
          <a:xfrm>
            <a:off x="4272126" y="2566045"/>
            <a:ext cx="439705" cy="479"/>
          </a:xfrm>
          <a:prstGeom prst="straightConnector1">
            <a:avLst/>
          </a:prstGeom>
          <a:noFill/>
          <a:ln w="15875" cap="rnd" cmpd="sng" algn="ctr">
            <a:solidFill>
              <a:srgbClr val="243D4C"/>
            </a:solidFill>
            <a:prstDash val="solid"/>
            <a:tailEnd type="triangle"/>
          </a:ln>
          <a:effectLst/>
        </p:spPr>
      </p:cxnSp>
      <p:sp>
        <p:nvSpPr>
          <p:cNvPr id="116" name="152 Rectángulo redondeado">
            <a:extLst>
              <a:ext uri="{FF2B5EF4-FFF2-40B4-BE49-F238E27FC236}">
                <a16:creationId xmlns:a16="http://schemas.microsoft.com/office/drawing/2014/main" id="{BC4461B8-DE98-40A0-8BA5-A2180AF3433D}"/>
              </a:ext>
            </a:extLst>
          </p:cNvPr>
          <p:cNvSpPr/>
          <p:nvPr/>
        </p:nvSpPr>
        <p:spPr>
          <a:xfrm>
            <a:off x="3507171" y="3503355"/>
            <a:ext cx="929728" cy="335288"/>
          </a:xfrm>
          <a:prstGeom prst="roundRect">
            <a:avLst/>
          </a:prstGeom>
          <a:gradFill rotWithShape="1">
            <a:gsLst>
              <a:gs pos="0">
                <a:srgbClr val="12DB5C">
                  <a:tint val="60000"/>
                  <a:lumMod val="104000"/>
                </a:srgbClr>
              </a:gs>
              <a:gs pos="100000">
                <a:srgbClr val="12DB5C">
                  <a:tint val="84000"/>
                </a:srgbClr>
              </a:gs>
            </a:gsLst>
            <a:lin ang="5400000" scaled="0"/>
          </a:gradFill>
          <a:ln w="9525" cap="rnd" cmpd="sng" algn="ctr">
            <a:solidFill>
              <a:srgbClr val="12DB5C">
                <a:tint val="60000"/>
              </a:srgbClr>
            </a:solidFill>
            <a:prstDash val="solid"/>
          </a:ln>
          <a:effectLst/>
        </p:spPr>
        <p:txBody>
          <a:bodyPr rtlCol="0" anchor="ctr"/>
          <a:lstStyle/>
          <a:p>
            <a:pPr algn="ctr">
              <a:defRPr/>
            </a:pPr>
            <a:r>
              <a:rPr lang="en-GB" sz="1100" b="1" kern="0" dirty="0">
                <a:solidFill>
                  <a:srgbClr val="243D4C"/>
                </a:solidFill>
                <a:latin typeface="Corbel"/>
              </a:rPr>
              <a:t>Fault List</a:t>
            </a:r>
          </a:p>
          <a:p>
            <a:pPr algn="ctr">
              <a:defRPr/>
            </a:pPr>
            <a:r>
              <a:rPr lang="en-GB" sz="1100" b="1" kern="0" dirty="0">
                <a:solidFill>
                  <a:srgbClr val="243D4C"/>
                </a:solidFill>
                <a:latin typeface="Corbel"/>
              </a:rPr>
              <a:t>Generation</a:t>
            </a:r>
          </a:p>
        </p:txBody>
      </p:sp>
      <p:cxnSp>
        <p:nvCxnSpPr>
          <p:cNvPr id="117" name="103 Conector recto de flecha">
            <a:extLst>
              <a:ext uri="{FF2B5EF4-FFF2-40B4-BE49-F238E27FC236}">
                <a16:creationId xmlns:a16="http://schemas.microsoft.com/office/drawing/2014/main" id="{41E5C26F-B4A3-404B-9341-99B55B4F406D}"/>
              </a:ext>
            </a:extLst>
          </p:cNvPr>
          <p:cNvCxnSpPr>
            <a:cxnSpLocks/>
            <a:stCxn id="116" idx="1"/>
            <a:endCxn id="97" idx="2"/>
          </p:cNvCxnSpPr>
          <p:nvPr/>
        </p:nvCxnSpPr>
        <p:spPr>
          <a:xfrm rot="10800000" flipV="1">
            <a:off x="3263791" y="3671001"/>
            <a:ext cx="243381" cy="210365"/>
          </a:xfrm>
          <a:prstGeom prst="bentConnector2">
            <a:avLst/>
          </a:prstGeom>
          <a:noFill/>
          <a:ln w="9525" cap="rnd" cmpd="sng" algn="ctr">
            <a:solidFill>
              <a:srgbClr val="212121"/>
            </a:solidFill>
            <a:prstDash val="sysDash"/>
            <a:tailEnd type="triangle"/>
          </a:ln>
          <a:effectLst/>
        </p:spPr>
      </p:cxnSp>
      <p:cxnSp>
        <p:nvCxnSpPr>
          <p:cNvPr id="118" name="476 Conector recto de flecha">
            <a:extLst>
              <a:ext uri="{FF2B5EF4-FFF2-40B4-BE49-F238E27FC236}">
                <a16:creationId xmlns:a16="http://schemas.microsoft.com/office/drawing/2014/main" id="{D287919E-B1CC-4195-83FB-D759D509DAEF}"/>
              </a:ext>
            </a:extLst>
          </p:cNvPr>
          <p:cNvCxnSpPr>
            <a:cxnSpLocks/>
            <a:endCxn id="116" idx="0"/>
          </p:cNvCxnSpPr>
          <p:nvPr/>
        </p:nvCxnSpPr>
        <p:spPr>
          <a:xfrm rot="10800000" flipV="1">
            <a:off x="3972037" y="2811251"/>
            <a:ext cx="1284897" cy="692104"/>
          </a:xfrm>
          <a:prstGeom prst="bentConnector2">
            <a:avLst/>
          </a:prstGeom>
          <a:noFill/>
          <a:ln w="15875" cap="rnd" cmpd="sng" algn="ctr">
            <a:solidFill>
              <a:srgbClr val="243D4C"/>
            </a:solidFill>
            <a:prstDash val="solid"/>
            <a:tailEnd type="triangle"/>
          </a:ln>
          <a:effectLst/>
        </p:spPr>
      </p:cxnSp>
      <p:sp>
        <p:nvSpPr>
          <p:cNvPr id="119" name="252 CuadroTexto">
            <a:extLst>
              <a:ext uri="{FF2B5EF4-FFF2-40B4-BE49-F238E27FC236}">
                <a16:creationId xmlns:a16="http://schemas.microsoft.com/office/drawing/2014/main" id="{0BD387E2-8E34-4F43-839D-C0C690820974}"/>
              </a:ext>
            </a:extLst>
          </p:cNvPr>
          <p:cNvSpPr txBox="1"/>
          <p:nvPr/>
        </p:nvSpPr>
        <p:spPr>
          <a:xfrm>
            <a:off x="3277870" y="2902608"/>
            <a:ext cx="3163113" cy="276999"/>
          </a:xfrm>
          <a:prstGeom prst="rect">
            <a:avLst/>
          </a:prstGeom>
          <a:noFill/>
        </p:spPr>
        <p:txBody>
          <a:bodyPr wrap="square" rtlCol="0">
            <a:spAutoFit/>
          </a:bodyPr>
          <a:lstStyle/>
          <a:p>
            <a:pPr algn="r">
              <a:defRPr/>
            </a:pPr>
            <a:r>
              <a:rPr lang="en-GB" sz="1200" b="1" kern="0" dirty="0">
                <a:solidFill>
                  <a:srgbClr val="243D4C"/>
                </a:solidFill>
                <a:latin typeface="Corbel"/>
              </a:rPr>
              <a:t>Step III: FI Experiments Configurator</a:t>
            </a:r>
          </a:p>
        </p:txBody>
      </p:sp>
      <p:sp>
        <p:nvSpPr>
          <p:cNvPr id="120" name="262 CuadroTexto">
            <a:extLst>
              <a:ext uri="{FF2B5EF4-FFF2-40B4-BE49-F238E27FC236}">
                <a16:creationId xmlns:a16="http://schemas.microsoft.com/office/drawing/2014/main" id="{0FBE4FFC-BBA3-435C-9E71-A0B47C0C65AC}"/>
              </a:ext>
            </a:extLst>
          </p:cNvPr>
          <p:cNvSpPr txBox="1"/>
          <p:nvPr/>
        </p:nvSpPr>
        <p:spPr>
          <a:xfrm>
            <a:off x="4660329" y="4479364"/>
            <a:ext cx="373017" cy="153888"/>
          </a:xfrm>
          <a:prstGeom prst="rect">
            <a:avLst/>
          </a:prstGeom>
          <a:solidFill>
            <a:srgbClr val="FFFFFF"/>
          </a:solidFill>
          <a:effectLst>
            <a:outerShdw blurRad="50800" dist="38100" dir="2700000" algn="tl" rotWithShape="0">
              <a:prstClr val="black">
                <a:alpha val="40000"/>
              </a:prstClr>
            </a:outerShdw>
          </a:effectLst>
        </p:spPr>
        <p:txBody>
          <a:bodyPr wrap="square" lIns="0" tIns="0" rIns="0" bIns="0" rtlCol="0">
            <a:spAutoFit/>
          </a:bodyPr>
          <a:lstStyle/>
          <a:p>
            <a:pPr>
              <a:defRPr/>
            </a:pPr>
            <a:r>
              <a:rPr lang="en-GB" sz="1000" kern="0" dirty="0">
                <a:solidFill>
                  <a:srgbClr val="243D4C"/>
                </a:solidFill>
                <a:latin typeface="Corbel"/>
              </a:rPr>
              <a:t>(1 to n)</a:t>
            </a:r>
          </a:p>
        </p:txBody>
      </p:sp>
      <p:sp>
        <p:nvSpPr>
          <p:cNvPr id="121" name="265 Rectángulo redondeado">
            <a:extLst>
              <a:ext uri="{FF2B5EF4-FFF2-40B4-BE49-F238E27FC236}">
                <a16:creationId xmlns:a16="http://schemas.microsoft.com/office/drawing/2014/main" id="{80297B1E-4C13-41FD-B8BE-9F41BA1BDFC5}"/>
              </a:ext>
            </a:extLst>
          </p:cNvPr>
          <p:cNvSpPr/>
          <p:nvPr/>
        </p:nvSpPr>
        <p:spPr>
          <a:xfrm>
            <a:off x="4967540" y="6108223"/>
            <a:ext cx="1428915" cy="210625"/>
          </a:xfrm>
          <a:prstGeom prst="roundRect">
            <a:avLst/>
          </a:prstGeom>
          <a:gradFill rotWithShape="1">
            <a:gsLst>
              <a:gs pos="0">
                <a:srgbClr val="12DB5C">
                  <a:tint val="60000"/>
                  <a:lumMod val="104000"/>
                </a:srgbClr>
              </a:gs>
              <a:gs pos="100000">
                <a:srgbClr val="12DB5C">
                  <a:tint val="84000"/>
                </a:srgbClr>
              </a:gs>
            </a:gsLst>
            <a:lin ang="5400000" scaled="0"/>
          </a:gradFill>
          <a:ln w="9525" cap="rnd" cmpd="sng" algn="ctr">
            <a:solidFill>
              <a:srgbClr val="12DB5C">
                <a:tint val="60000"/>
              </a:srgbClr>
            </a:solidFill>
            <a:prstDash val="solid"/>
          </a:ln>
          <a:effectLst/>
        </p:spPr>
        <p:txBody>
          <a:bodyPr rtlCol="0" anchor="ctr"/>
          <a:lstStyle/>
          <a:p>
            <a:pPr algn="ctr">
              <a:defRPr/>
            </a:pPr>
            <a:r>
              <a:rPr lang="en-GB" sz="1200" b="1" kern="0" dirty="0">
                <a:solidFill>
                  <a:srgbClr val="243D4C"/>
                </a:solidFill>
                <a:latin typeface="Corbel"/>
              </a:rPr>
              <a:t>Run n Faulty</a:t>
            </a:r>
          </a:p>
        </p:txBody>
      </p:sp>
      <p:cxnSp>
        <p:nvCxnSpPr>
          <p:cNvPr id="122" name="103 Conector recto de flecha">
            <a:extLst>
              <a:ext uri="{FF2B5EF4-FFF2-40B4-BE49-F238E27FC236}">
                <a16:creationId xmlns:a16="http://schemas.microsoft.com/office/drawing/2014/main" id="{F39E0316-7020-42B9-91A5-10555B2B6485}"/>
              </a:ext>
            </a:extLst>
          </p:cNvPr>
          <p:cNvCxnSpPr/>
          <p:nvPr/>
        </p:nvCxnSpPr>
        <p:spPr>
          <a:xfrm>
            <a:off x="4457843" y="5125627"/>
            <a:ext cx="215840" cy="0"/>
          </a:xfrm>
          <a:prstGeom prst="straightConnector1">
            <a:avLst/>
          </a:prstGeom>
          <a:noFill/>
          <a:ln w="9525" cap="rnd" cmpd="sng" algn="ctr">
            <a:solidFill>
              <a:srgbClr val="212121"/>
            </a:solidFill>
            <a:prstDash val="sysDash"/>
            <a:tailEnd type="triangle"/>
          </a:ln>
          <a:effectLst/>
        </p:spPr>
      </p:cxnSp>
      <p:pic>
        <p:nvPicPr>
          <p:cNvPr id="123" name="Picture 9" descr="Resultado de imagen de list icon">
            <a:extLst>
              <a:ext uri="{FF2B5EF4-FFF2-40B4-BE49-F238E27FC236}">
                <a16:creationId xmlns:a16="http://schemas.microsoft.com/office/drawing/2014/main" id="{2716DE2F-2130-481F-87EE-FCE74D165446}"/>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flipV="1">
            <a:off x="4174079" y="5759420"/>
            <a:ext cx="237130" cy="202722"/>
          </a:xfrm>
          <a:prstGeom prst="rect">
            <a:avLst/>
          </a:prstGeom>
          <a:noFill/>
          <a:extLst>
            <a:ext uri="{909E8E84-426E-40DD-AFC4-6F175D3DCCD1}">
              <a14:hiddenFill xmlns:a14="http://schemas.microsoft.com/office/drawing/2010/main">
                <a:solidFill>
                  <a:srgbClr val="FFFFFF"/>
                </a:solidFill>
              </a14:hiddenFill>
            </a:ext>
          </a:extLst>
        </p:spPr>
      </p:pic>
      <p:pic>
        <p:nvPicPr>
          <p:cNvPr id="124" name="Picture 9" descr="Resultado de imagen de list icon">
            <a:extLst>
              <a:ext uri="{FF2B5EF4-FFF2-40B4-BE49-F238E27FC236}">
                <a16:creationId xmlns:a16="http://schemas.microsoft.com/office/drawing/2014/main" id="{4BF45DBE-0A85-4E45-B726-9D2C50A2BA18}"/>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flipV="1">
            <a:off x="4174079" y="6116124"/>
            <a:ext cx="237130" cy="202722"/>
          </a:xfrm>
          <a:prstGeom prst="rect">
            <a:avLst/>
          </a:prstGeom>
          <a:noFill/>
          <a:extLst>
            <a:ext uri="{909E8E84-426E-40DD-AFC4-6F175D3DCCD1}">
              <a14:hiddenFill xmlns:a14="http://schemas.microsoft.com/office/drawing/2010/main">
                <a:solidFill>
                  <a:srgbClr val="FFFFFF"/>
                </a:solidFill>
              </a14:hiddenFill>
            </a:ext>
          </a:extLst>
        </p:spPr>
      </p:pic>
      <p:sp>
        <p:nvSpPr>
          <p:cNvPr id="125" name="288 Rectángulo redondeado">
            <a:extLst>
              <a:ext uri="{FF2B5EF4-FFF2-40B4-BE49-F238E27FC236}">
                <a16:creationId xmlns:a16="http://schemas.microsoft.com/office/drawing/2014/main" id="{6AC464DF-59B9-4148-97AD-E8034C7D2C4A}"/>
              </a:ext>
            </a:extLst>
          </p:cNvPr>
          <p:cNvSpPr/>
          <p:nvPr/>
        </p:nvSpPr>
        <p:spPr>
          <a:xfrm>
            <a:off x="4967540" y="5750036"/>
            <a:ext cx="1430365" cy="212107"/>
          </a:xfrm>
          <a:prstGeom prst="roundRect">
            <a:avLst/>
          </a:prstGeom>
          <a:gradFill rotWithShape="1">
            <a:gsLst>
              <a:gs pos="0">
                <a:srgbClr val="12DB5C">
                  <a:tint val="60000"/>
                  <a:lumMod val="104000"/>
                </a:srgbClr>
              </a:gs>
              <a:gs pos="100000">
                <a:srgbClr val="12DB5C">
                  <a:tint val="84000"/>
                </a:srgbClr>
              </a:gs>
            </a:gsLst>
            <a:lin ang="5400000" scaled="0"/>
          </a:gradFill>
          <a:ln w="9525" cap="rnd" cmpd="sng" algn="ctr">
            <a:solidFill>
              <a:srgbClr val="12DB5C">
                <a:tint val="60000"/>
              </a:srgbClr>
            </a:solidFill>
            <a:prstDash val="solid"/>
          </a:ln>
          <a:effectLst/>
        </p:spPr>
        <p:txBody>
          <a:bodyPr rtlCol="0" anchor="ctr"/>
          <a:lstStyle/>
          <a:p>
            <a:pPr algn="ctr">
              <a:defRPr/>
            </a:pPr>
            <a:r>
              <a:rPr lang="en-GB" sz="1200" b="1" kern="0" dirty="0">
                <a:solidFill>
                  <a:srgbClr val="243D4C"/>
                </a:solidFill>
                <a:latin typeface="Corbel"/>
              </a:rPr>
              <a:t>Run Golden</a:t>
            </a:r>
          </a:p>
        </p:txBody>
      </p:sp>
      <p:cxnSp>
        <p:nvCxnSpPr>
          <p:cNvPr id="126" name="249 Conector recto de flecha">
            <a:extLst>
              <a:ext uri="{FF2B5EF4-FFF2-40B4-BE49-F238E27FC236}">
                <a16:creationId xmlns:a16="http://schemas.microsoft.com/office/drawing/2014/main" id="{8D8FE796-63FF-4019-8CE5-3FEFBF1E80EA}"/>
              </a:ext>
            </a:extLst>
          </p:cNvPr>
          <p:cNvCxnSpPr>
            <a:stCxn id="125" idx="1"/>
            <a:endCxn id="123" idx="3"/>
          </p:cNvCxnSpPr>
          <p:nvPr/>
        </p:nvCxnSpPr>
        <p:spPr>
          <a:xfrm flipH="1">
            <a:off x="4411207" y="5856089"/>
            <a:ext cx="556330" cy="4692"/>
          </a:xfrm>
          <a:prstGeom prst="straightConnector1">
            <a:avLst/>
          </a:prstGeom>
          <a:noFill/>
          <a:ln w="9525" cap="rnd" cmpd="sng" algn="ctr">
            <a:solidFill>
              <a:srgbClr val="212121"/>
            </a:solidFill>
            <a:prstDash val="sysDash"/>
            <a:tailEnd type="triangle"/>
          </a:ln>
          <a:effectLst/>
        </p:spPr>
      </p:cxnSp>
      <p:cxnSp>
        <p:nvCxnSpPr>
          <p:cNvPr id="127" name="251 Conector recto de flecha">
            <a:extLst>
              <a:ext uri="{FF2B5EF4-FFF2-40B4-BE49-F238E27FC236}">
                <a16:creationId xmlns:a16="http://schemas.microsoft.com/office/drawing/2014/main" id="{E3E04F79-C5A9-41C1-8C11-6A38168A43F7}"/>
              </a:ext>
            </a:extLst>
          </p:cNvPr>
          <p:cNvCxnSpPr>
            <a:stCxn id="121" idx="1"/>
            <a:endCxn id="124" idx="3"/>
          </p:cNvCxnSpPr>
          <p:nvPr/>
        </p:nvCxnSpPr>
        <p:spPr>
          <a:xfrm flipH="1">
            <a:off x="4411207" y="6213534"/>
            <a:ext cx="556330" cy="3950"/>
          </a:xfrm>
          <a:prstGeom prst="straightConnector1">
            <a:avLst/>
          </a:prstGeom>
          <a:noFill/>
          <a:ln w="9525" cap="rnd" cmpd="sng" algn="ctr">
            <a:solidFill>
              <a:srgbClr val="212121"/>
            </a:solidFill>
            <a:prstDash val="sysDash"/>
            <a:tailEnd type="triangle"/>
          </a:ln>
          <a:effectLst/>
        </p:spPr>
      </p:cxnSp>
      <p:cxnSp>
        <p:nvCxnSpPr>
          <p:cNvPr id="128" name="256 Conector recto de flecha">
            <a:extLst>
              <a:ext uri="{FF2B5EF4-FFF2-40B4-BE49-F238E27FC236}">
                <a16:creationId xmlns:a16="http://schemas.microsoft.com/office/drawing/2014/main" id="{0A3297C7-924B-4082-9AC0-76674C034CC5}"/>
              </a:ext>
            </a:extLst>
          </p:cNvPr>
          <p:cNvCxnSpPr>
            <a:stCxn id="94" idx="2"/>
            <a:endCxn id="125" idx="0"/>
          </p:cNvCxnSpPr>
          <p:nvPr/>
        </p:nvCxnSpPr>
        <p:spPr>
          <a:xfrm rot="16200000" flipH="1">
            <a:off x="4573130" y="4640443"/>
            <a:ext cx="513610" cy="1705572"/>
          </a:xfrm>
          <a:prstGeom prst="bentConnector3">
            <a:avLst>
              <a:gd name="adj1" fmla="val 81847"/>
            </a:avLst>
          </a:prstGeom>
          <a:noFill/>
          <a:ln w="15875" cap="rnd" cmpd="sng" algn="ctr">
            <a:solidFill>
              <a:srgbClr val="243D4C"/>
            </a:solidFill>
            <a:prstDash val="solid"/>
            <a:tailEnd type="triangle"/>
          </a:ln>
          <a:effectLst/>
        </p:spPr>
      </p:cxnSp>
      <p:cxnSp>
        <p:nvCxnSpPr>
          <p:cNvPr id="129" name="260 Conector recto de flecha">
            <a:extLst>
              <a:ext uri="{FF2B5EF4-FFF2-40B4-BE49-F238E27FC236}">
                <a16:creationId xmlns:a16="http://schemas.microsoft.com/office/drawing/2014/main" id="{D9D39B32-78DA-4119-AE35-AA1C4F3C7F98}"/>
              </a:ext>
            </a:extLst>
          </p:cNvPr>
          <p:cNvCxnSpPr>
            <a:stCxn id="125" idx="2"/>
            <a:endCxn id="121" idx="0"/>
          </p:cNvCxnSpPr>
          <p:nvPr/>
        </p:nvCxnSpPr>
        <p:spPr>
          <a:xfrm flipH="1">
            <a:off x="5681998" y="5962142"/>
            <a:ext cx="725" cy="146080"/>
          </a:xfrm>
          <a:prstGeom prst="straightConnector1">
            <a:avLst/>
          </a:prstGeom>
          <a:noFill/>
          <a:ln w="15875" cap="rnd" cmpd="sng" algn="ctr">
            <a:solidFill>
              <a:srgbClr val="243D4C"/>
            </a:solidFill>
            <a:prstDash val="solid"/>
            <a:tailEnd type="triangle"/>
          </a:ln>
          <a:effectLst/>
        </p:spPr>
      </p:cxnSp>
      <p:cxnSp>
        <p:nvCxnSpPr>
          <p:cNvPr id="130" name="266 Conector recto de flecha">
            <a:extLst>
              <a:ext uri="{FF2B5EF4-FFF2-40B4-BE49-F238E27FC236}">
                <a16:creationId xmlns:a16="http://schemas.microsoft.com/office/drawing/2014/main" id="{4835C55D-A20E-46AE-936D-C19EEC9F439D}"/>
              </a:ext>
            </a:extLst>
          </p:cNvPr>
          <p:cNvCxnSpPr>
            <a:stCxn id="121" idx="2"/>
          </p:cNvCxnSpPr>
          <p:nvPr/>
        </p:nvCxnSpPr>
        <p:spPr>
          <a:xfrm rot="5400000">
            <a:off x="4695518" y="5497135"/>
            <a:ext cx="164766" cy="1808191"/>
          </a:xfrm>
          <a:prstGeom prst="bentConnector2">
            <a:avLst/>
          </a:prstGeom>
          <a:noFill/>
          <a:ln w="15875" cap="rnd" cmpd="sng" algn="ctr">
            <a:solidFill>
              <a:srgbClr val="243D4C"/>
            </a:solidFill>
            <a:prstDash val="solid"/>
            <a:tailEnd type="triangle"/>
          </a:ln>
          <a:effectLst/>
        </p:spPr>
      </p:cxnSp>
      <p:sp>
        <p:nvSpPr>
          <p:cNvPr id="131" name="281 Abrir llave">
            <a:extLst>
              <a:ext uri="{FF2B5EF4-FFF2-40B4-BE49-F238E27FC236}">
                <a16:creationId xmlns:a16="http://schemas.microsoft.com/office/drawing/2014/main" id="{69649F24-3ACF-48C7-944B-7798B9D3E60D}"/>
              </a:ext>
            </a:extLst>
          </p:cNvPr>
          <p:cNvSpPr/>
          <p:nvPr/>
        </p:nvSpPr>
        <p:spPr>
          <a:xfrm>
            <a:off x="4133043" y="5750035"/>
            <a:ext cx="44153" cy="687712"/>
          </a:xfrm>
          <a:prstGeom prst="leftBrace">
            <a:avLst/>
          </a:prstGeom>
          <a:noFill/>
          <a:ln w="9525" cap="rnd" cmpd="sng" algn="ctr">
            <a:solidFill>
              <a:srgbClr val="212121"/>
            </a:solidFill>
            <a:prstDash val="solid"/>
            <a:tailEnd type="none"/>
          </a:ln>
          <a:effectLst/>
        </p:spPr>
        <p:txBody>
          <a:bodyPr rtlCol="0" anchor="ctr"/>
          <a:lstStyle/>
          <a:p>
            <a:pPr algn="ctr">
              <a:defRPr/>
            </a:pPr>
            <a:endParaRPr lang="en-GB" kern="0">
              <a:solidFill>
                <a:srgbClr val="243D4C"/>
              </a:solidFill>
              <a:latin typeface="Corbel"/>
            </a:endParaRPr>
          </a:p>
        </p:txBody>
      </p:sp>
      <p:cxnSp>
        <p:nvCxnSpPr>
          <p:cNvPr id="132" name="103 Conector recto de flecha">
            <a:extLst>
              <a:ext uri="{FF2B5EF4-FFF2-40B4-BE49-F238E27FC236}">
                <a16:creationId xmlns:a16="http://schemas.microsoft.com/office/drawing/2014/main" id="{28320874-0B0D-4619-92C0-847FC494BC48}"/>
              </a:ext>
            </a:extLst>
          </p:cNvPr>
          <p:cNvCxnSpPr/>
          <p:nvPr/>
        </p:nvCxnSpPr>
        <p:spPr>
          <a:xfrm rot="16200000" flipH="1">
            <a:off x="3190622" y="4364736"/>
            <a:ext cx="783408" cy="289394"/>
          </a:xfrm>
          <a:prstGeom prst="bentConnector3">
            <a:avLst>
              <a:gd name="adj1" fmla="val -1194"/>
            </a:avLst>
          </a:prstGeom>
          <a:noFill/>
          <a:ln w="9525" cap="rnd" cmpd="sng" algn="ctr">
            <a:solidFill>
              <a:srgbClr val="212121"/>
            </a:solidFill>
            <a:prstDash val="sysDash"/>
            <a:tailEnd type="triangle"/>
          </a:ln>
          <a:effectLst/>
        </p:spPr>
      </p:cxnSp>
      <p:sp>
        <p:nvSpPr>
          <p:cNvPr id="133" name="327 Rectángulo">
            <a:extLst>
              <a:ext uri="{FF2B5EF4-FFF2-40B4-BE49-F238E27FC236}">
                <a16:creationId xmlns:a16="http://schemas.microsoft.com/office/drawing/2014/main" id="{0A34E81A-A6AD-465B-8C1D-C310CBA7B60C}"/>
              </a:ext>
            </a:extLst>
          </p:cNvPr>
          <p:cNvSpPr/>
          <p:nvPr/>
        </p:nvSpPr>
        <p:spPr>
          <a:xfrm>
            <a:off x="4133042" y="5920834"/>
            <a:ext cx="1216142" cy="254044"/>
          </a:xfrm>
          <a:prstGeom prst="rect">
            <a:avLst/>
          </a:prstGeom>
        </p:spPr>
        <p:txBody>
          <a:bodyPr wrap="square">
            <a:spAutoFit/>
          </a:bodyPr>
          <a:lstStyle/>
          <a:p>
            <a:pPr>
              <a:defRPr/>
            </a:pPr>
            <a:r>
              <a:rPr lang="en-GB" sz="1051" b="1" kern="0" dirty="0">
                <a:solidFill>
                  <a:srgbClr val="243D4C"/>
                </a:solidFill>
                <a:latin typeface="Corbel"/>
              </a:rPr>
              <a:t>Golden Results</a:t>
            </a:r>
          </a:p>
        </p:txBody>
      </p:sp>
      <p:sp>
        <p:nvSpPr>
          <p:cNvPr id="134" name="330 Rectángulo">
            <a:extLst>
              <a:ext uri="{FF2B5EF4-FFF2-40B4-BE49-F238E27FC236}">
                <a16:creationId xmlns:a16="http://schemas.microsoft.com/office/drawing/2014/main" id="{A155CCAE-8422-4213-B46D-E38297C37E6D}"/>
              </a:ext>
            </a:extLst>
          </p:cNvPr>
          <p:cNvSpPr/>
          <p:nvPr/>
        </p:nvSpPr>
        <p:spPr>
          <a:xfrm>
            <a:off x="4133042" y="6268504"/>
            <a:ext cx="1216142" cy="254044"/>
          </a:xfrm>
          <a:prstGeom prst="rect">
            <a:avLst/>
          </a:prstGeom>
        </p:spPr>
        <p:txBody>
          <a:bodyPr wrap="square">
            <a:spAutoFit/>
          </a:bodyPr>
          <a:lstStyle/>
          <a:p>
            <a:pPr>
              <a:defRPr/>
            </a:pPr>
            <a:r>
              <a:rPr lang="en-GB" sz="1051" b="1" kern="0" dirty="0">
                <a:solidFill>
                  <a:srgbClr val="243D4C"/>
                </a:solidFill>
                <a:latin typeface="Corbel"/>
              </a:rPr>
              <a:t>Faulty Results</a:t>
            </a:r>
          </a:p>
        </p:txBody>
      </p:sp>
      <p:cxnSp>
        <p:nvCxnSpPr>
          <p:cNvPr id="135" name="107 Conector recto">
            <a:extLst>
              <a:ext uri="{FF2B5EF4-FFF2-40B4-BE49-F238E27FC236}">
                <a16:creationId xmlns:a16="http://schemas.microsoft.com/office/drawing/2014/main" id="{C042DAF2-6B9A-4FCC-A825-A8EC3ECC8BFA}"/>
              </a:ext>
            </a:extLst>
          </p:cNvPr>
          <p:cNvCxnSpPr/>
          <p:nvPr/>
        </p:nvCxnSpPr>
        <p:spPr>
          <a:xfrm flipH="1">
            <a:off x="6375808" y="5856089"/>
            <a:ext cx="538885" cy="0"/>
          </a:xfrm>
          <a:prstGeom prst="line">
            <a:avLst/>
          </a:prstGeom>
          <a:noFill/>
          <a:ln w="19050" cap="rnd" cmpd="sng" algn="ctr">
            <a:solidFill>
              <a:srgbClr val="243D4C"/>
            </a:solidFill>
            <a:prstDash val="solid"/>
          </a:ln>
          <a:effectLst/>
        </p:spPr>
      </p:cxnSp>
      <p:cxnSp>
        <p:nvCxnSpPr>
          <p:cNvPr id="136" name="108 Conector recto">
            <a:extLst>
              <a:ext uri="{FF2B5EF4-FFF2-40B4-BE49-F238E27FC236}">
                <a16:creationId xmlns:a16="http://schemas.microsoft.com/office/drawing/2014/main" id="{344BF3EE-23A2-4A3D-A09A-7A40F39B0CFC}"/>
              </a:ext>
            </a:extLst>
          </p:cNvPr>
          <p:cNvCxnSpPr/>
          <p:nvPr/>
        </p:nvCxnSpPr>
        <p:spPr>
          <a:xfrm flipH="1">
            <a:off x="6397902" y="7089927"/>
            <a:ext cx="538885" cy="0"/>
          </a:xfrm>
          <a:prstGeom prst="line">
            <a:avLst/>
          </a:prstGeom>
          <a:noFill/>
          <a:ln w="19050" cap="rnd" cmpd="sng" algn="ctr">
            <a:solidFill>
              <a:srgbClr val="243D4C"/>
            </a:solidFill>
            <a:prstDash val="solid"/>
          </a:ln>
          <a:effectLst/>
        </p:spPr>
      </p:cxnSp>
      <p:pic>
        <p:nvPicPr>
          <p:cNvPr id="137" name="Imagen 136">
            <a:extLst>
              <a:ext uri="{FF2B5EF4-FFF2-40B4-BE49-F238E27FC236}">
                <a16:creationId xmlns:a16="http://schemas.microsoft.com/office/drawing/2014/main" id="{AEE8DCCA-45A1-4833-885B-05237794C395}"/>
              </a:ext>
            </a:extLst>
          </p:cNvPr>
          <p:cNvPicPr>
            <a:picLocks noChangeAspect="1"/>
          </p:cNvPicPr>
          <p:nvPr/>
        </p:nvPicPr>
        <p:blipFill>
          <a:blip r:embed="rId8"/>
          <a:stretch>
            <a:fillRect/>
          </a:stretch>
        </p:blipFill>
        <p:spPr>
          <a:xfrm>
            <a:off x="6971803" y="1211767"/>
            <a:ext cx="683297" cy="984290"/>
          </a:xfrm>
          <a:prstGeom prst="rect">
            <a:avLst/>
          </a:prstGeom>
        </p:spPr>
      </p:pic>
      <p:pic>
        <p:nvPicPr>
          <p:cNvPr id="138" name="Imagen 137">
            <a:extLst>
              <a:ext uri="{FF2B5EF4-FFF2-40B4-BE49-F238E27FC236}">
                <a16:creationId xmlns:a16="http://schemas.microsoft.com/office/drawing/2014/main" id="{CE1B4853-782A-4545-83D9-8C5B788920C3}"/>
              </a:ext>
            </a:extLst>
          </p:cNvPr>
          <p:cNvPicPr>
            <a:picLocks noChangeAspect="1"/>
          </p:cNvPicPr>
          <p:nvPr/>
        </p:nvPicPr>
        <p:blipFill rotWithShape="1">
          <a:blip r:embed="rId9"/>
          <a:srcRect l="57403"/>
          <a:stretch/>
        </p:blipFill>
        <p:spPr>
          <a:xfrm>
            <a:off x="8361675" y="1647508"/>
            <a:ext cx="644546" cy="764765"/>
          </a:xfrm>
          <a:prstGeom prst="rect">
            <a:avLst/>
          </a:prstGeom>
        </p:spPr>
      </p:pic>
      <p:cxnSp>
        <p:nvCxnSpPr>
          <p:cNvPr id="139" name="107 Conector recto">
            <a:extLst>
              <a:ext uri="{FF2B5EF4-FFF2-40B4-BE49-F238E27FC236}">
                <a16:creationId xmlns:a16="http://schemas.microsoft.com/office/drawing/2014/main" id="{0CB81013-1D59-44F8-AFB0-9FB406E4BF78}"/>
              </a:ext>
            </a:extLst>
          </p:cNvPr>
          <p:cNvCxnSpPr/>
          <p:nvPr/>
        </p:nvCxnSpPr>
        <p:spPr>
          <a:xfrm flipH="1">
            <a:off x="7039831" y="6401925"/>
            <a:ext cx="538885" cy="0"/>
          </a:xfrm>
          <a:prstGeom prst="line">
            <a:avLst/>
          </a:prstGeom>
          <a:noFill/>
          <a:ln w="19050" cap="rnd" cmpd="sng" algn="ctr">
            <a:solidFill>
              <a:srgbClr val="243D4C"/>
            </a:solidFill>
            <a:prstDash val="solid"/>
          </a:ln>
          <a:effectLst/>
        </p:spPr>
      </p:cxnSp>
      <p:sp>
        <p:nvSpPr>
          <p:cNvPr id="140" name="CuadroTexto 139">
            <a:extLst>
              <a:ext uri="{FF2B5EF4-FFF2-40B4-BE49-F238E27FC236}">
                <a16:creationId xmlns:a16="http://schemas.microsoft.com/office/drawing/2014/main" id="{F68C1E58-D87F-4326-85B9-C566B532AED7}"/>
              </a:ext>
            </a:extLst>
          </p:cNvPr>
          <p:cNvSpPr txBox="1"/>
          <p:nvPr/>
        </p:nvSpPr>
        <p:spPr>
          <a:xfrm>
            <a:off x="1782823" y="1058505"/>
            <a:ext cx="2201947" cy="276999"/>
          </a:xfrm>
          <a:prstGeom prst="rect">
            <a:avLst/>
          </a:prstGeom>
          <a:solidFill>
            <a:schemeClr val="bg1">
              <a:alpha val="80000"/>
            </a:schemeClr>
          </a:solidFill>
        </p:spPr>
        <p:txBody>
          <a:bodyPr wrap="square" lIns="36000" tIns="0" rIns="36000" bIns="0" rtlCol="0">
            <a:spAutoFit/>
          </a:bodyPr>
          <a:lstStyle/>
          <a:p>
            <a:pPr>
              <a:defRPr/>
            </a:pPr>
            <a:r>
              <a:rPr lang="en-US" b="1" kern="0" dirty="0">
                <a:solidFill>
                  <a:srgbClr val="243D4C"/>
                </a:solidFill>
                <a:latin typeface="Corbel"/>
              </a:rPr>
              <a:t>Fault Injection View</a:t>
            </a:r>
          </a:p>
        </p:txBody>
      </p:sp>
      <p:pic>
        <p:nvPicPr>
          <p:cNvPr id="141" name="Image 114">
            <a:extLst>
              <a:ext uri="{FF2B5EF4-FFF2-40B4-BE49-F238E27FC236}">
                <a16:creationId xmlns:a16="http://schemas.microsoft.com/office/drawing/2014/main" id="{501DA7CA-34FA-462B-B5E3-15CF4621DC91}"/>
              </a:ext>
            </a:extLst>
          </p:cNvPr>
          <p:cNvPicPr>
            <a:picLocks noChangeAspect="1"/>
          </p:cNvPicPr>
          <p:nvPr/>
        </p:nvPicPr>
        <p:blipFill rotWithShape="1">
          <a:blip r:embed="rId10"/>
          <a:srcRect l="-1623" t="23056" r="88913" b="25359"/>
          <a:stretch/>
        </p:blipFill>
        <p:spPr>
          <a:xfrm>
            <a:off x="1550052" y="164124"/>
            <a:ext cx="355152" cy="820401"/>
          </a:xfrm>
          <a:prstGeom prst="rect">
            <a:avLst/>
          </a:prstGeom>
        </p:spPr>
      </p:pic>
      <p:sp>
        <p:nvSpPr>
          <p:cNvPr id="142" name="ZoneTexte 116">
            <a:extLst>
              <a:ext uri="{FF2B5EF4-FFF2-40B4-BE49-F238E27FC236}">
                <a16:creationId xmlns:a16="http://schemas.microsoft.com/office/drawing/2014/main" id="{04DDF9B3-516D-4D7A-ADF8-E31BC281DF1D}"/>
              </a:ext>
            </a:extLst>
          </p:cNvPr>
          <p:cNvSpPr txBox="1"/>
          <p:nvPr/>
        </p:nvSpPr>
        <p:spPr>
          <a:xfrm>
            <a:off x="1782822" y="563093"/>
            <a:ext cx="654346" cy="400110"/>
          </a:xfrm>
          <a:prstGeom prst="rect">
            <a:avLst/>
          </a:prstGeom>
          <a:noFill/>
        </p:spPr>
        <p:txBody>
          <a:bodyPr wrap="none" rtlCol="0">
            <a:spAutoFit/>
          </a:bodyPr>
          <a:lstStyle/>
          <a:p>
            <a:pPr>
              <a:defRPr/>
            </a:pPr>
            <a:r>
              <a:rPr lang="en-GB" sz="1000" b="1" i="1" kern="0" dirty="0">
                <a:solidFill>
                  <a:srgbClr val="0000CC"/>
                </a:solidFill>
                <a:latin typeface="Corbel"/>
              </a:rPr>
              <a:t>safety</a:t>
            </a:r>
          </a:p>
          <a:p>
            <a:pPr>
              <a:defRPr/>
            </a:pPr>
            <a:r>
              <a:rPr lang="en-GB" sz="1000" b="1" i="1" kern="0" dirty="0">
                <a:solidFill>
                  <a:srgbClr val="0000CC"/>
                </a:solidFill>
                <a:latin typeface="Corbel"/>
              </a:rPr>
              <a:t>engineer</a:t>
            </a:r>
          </a:p>
        </p:txBody>
      </p:sp>
      <p:sp>
        <p:nvSpPr>
          <p:cNvPr id="143" name="183 Rectángulo">
            <a:extLst>
              <a:ext uri="{FF2B5EF4-FFF2-40B4-BE49-F238E27FC236}">
                <a16:creationId xmlns:a16="http://schemas.microsoft.com/office/drawing/2014/main" id="{6A994639-8F86-4EF2-B4C0-84F42D5B2EAD}"/>
              </a:ext>
            </a:extLst>
          </p:cNvPr>
          <p:cNvSpPr/>
          <p:nvPr/>
        </p:nvSpPr>
        <p:spPr>
          <a:xfrm>
            <a:off x="5217447" y="5253615"/>
            <a:ext cx="633508" cy="276999"/>
          </a:xfrm>
          <a:prstGeom prst="rect">
            <a:avLst/>
          </a:prstGeom>
        </p:spPr>
        <p:txBody>
          <a:bodyPr wrap="none">
            <a:spAutoFit/>
          </a:bodyPr>
          <a:lstStyle/>
          <a:p>
            <a:pPr algn="ctr">
              <a:defRPr/>
            </a:pPr>
            <a:r>
              <a:rPr lang="en-GB" sz="1200" b="1" kern="0" dirty="0">
                <a:solidFill>
                  <a:srgbClr val="243D4C"/>
                </a:solidFill>
                <a:latin typeface="Corbel"/>
              </a:rPr>
              <a:t>Faulty </a:t>
            </a:r>
          </a:p>
        </p:txBody>
      </p:sp>
      <p:pic>
        <p:nvPicPr>
          <p:cNvPr id="144" name="Imagen 143">
            <a:extLst>
              <a:ext uri="{FF2B5EF4-FFF2-40B4-BE49-F238E27FC236}">
                <a16:creationId xmlns:a16="http://schemas.microsoft.com/office/drawing/2014/main" id="{22FFB16B-3ACD-424D-A341-2581CEA8C826}"/>
              </a:ext>
            </a:extLst>
          </p:cNvPr>
          <p:cNvPicPr>
            <a:picLocks noChangeAspect="1"/>
          </p:cNvPicPr>
          <p:nvPr/>
        </p:nvPicPr>
        <p:blipFill>
          <a:blip r:embed="rId11"/>
          <a:stretch>
            <a:fillRect/>
          </a:stretch>
        </p:blipFill>
        <p:spPr>
          <a:xfrm>
            <a:off x="4886755" y="4639619"/>
            <a:ext cx="1322188" cy="563653"/>
          </a:xfrm>
          <a:prstGeom prst="rect">
            <a:avLst/>
          </a:prstGeom>
        </p:spPr>
      </p:pic>
      <p:sp>
        <p:nvSpPr>
          <p:cNvPr id="154" name="Título 1">
            <a:extLst>
              <a:ext uri="{FF2B5EF4-FFF2-40B4-BE49-F238E27FC236}">
                <a16:creationId xmlns:a16="http://schemas.microsoft.com/office/drawing/2014/main" id="{F528CF06-609F-4119-A323-2C33D85FF9F2}"/>
              </a:ext>
            </a:extLst>
          </p:cNvPr>
          <p:cNvSpPr>
            <a:spLocks noGrp="1"/>
          </p:cNvSpPr>
          <p:nvPr>
            <p:ph type="title"/>
          </p:nvPr>
        </p:nvSpPr>
        <p:spPr>
          <a:xfrm>
            <a:off x="1624386" y="-38099"/>
            <a:ext cx="9346523" cy="970427"/>
          </a:xfrm>
        </p:spPr>
        <p:txBody>
          <a:bodyPr/>
          <a:lstStyle/>
          <a:p>
            <a:pPr algn="ctr"/>
            <a:r>
              <a:rPr lang="es-ES" dirty="0" smtClean="0"/>
              <a:t>	Framework</a:t>
            </a:r>
            <a:endParaRPr lang="es-ES" dirty="0"/>
          </a:p>
        </p:txBody>
      </p:sp>
      <p:pic>
        <p:nvPicPr>
          <p:cNvPr id="167" name="Imagen 166">
            <a:extLst>
              <a:ext uri="{FF2B5EF4-FFF2-40B4-BE49-F238E27FC236}">
                <a16:creationId xmlns:a16="http://schemas.microsoft.com/office/drawing/2014/main" id="{A16A416E-DA3D-46CE-A553-1ED9C1369AAE}"/>
              </a:ext>
            </a:extLst>
          </p:cNvPr>
          <p:cNvPicPr/>
          <p:nvPr/>
        </p:nvPicPr>
        <p:blipFill>
          <a:blip r:embed="rId12">
            <a:extLst>
              <a:ext uri="{28A0092B-C50C-407E-A947-70E740481C1C}">
                <a14:useLocalDpi xmlns:a14="http://schemas.microsoft.com/office/drawing/2010/main" val="0"/>
              </a:ext>
            </a:extLst>
          </a:blip>
          <a:srcRect/>
          <a:stretch>
            <a:fillRect/>
          </a:stretch>
        </p:blipFill>
        <p:spPr bwMode="auto">
          <a:xfrm>
            <a:off x="3953858" y="51061"/>
            <a:ext cx="1144896" cy="642257"/>
          </a:xfrm>
          <a:prstGeom prst="rect">
            <a:avLst/>
          </a:prstGeom>
          <a:noFill/>
          <a:ln>
            <a:noFill/>
          </a:ln>
        </p:spPr>
      </p:pic>
    </p:spTree>
    <p:extLst>
      <p:ext uri="{BB962C8B-B14F-4D97-AF65-F5344CB8AC3E}">
        <p14:creationId xmlns:p14="http://schemas.microsoft.com/office/powerpoint/2010/main" val="2394735719"/>
      </p:ext>
    </p:extLst>
  </p:cSld>
  <p:clrMapOvr>
    <a:masterClrMapping/>
  </p:clrMapOvr>
  <p:transition spd="slow" advTm="15000">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24386" y="43035"/>
            <a:ext cx="9346523" cy="970427"/>
          </a:xfrm>
        </p:spPr>
        <p:txBody>
          <a:bodyPr>
            <a:normAutofit fontScale="90000"/>
          </a:bodyPr>
          <a:lstStyle/>
          <a:p>
            <a:r>
              <a:rPr lang="en-US" dirty="0" smtClean="0"/>
              <a:t>Compositional Safety Analysis</a:t>
            </a:r>
            <a:br>
              <a:rPr lang="en-US" dirty="0" smtClean="0"/>
            </a:br>
            <a:r>
              <a:rPr lang="en-US" dirty="0" smtClean="0"/>
              <a:t>Cartesian impedance controller</a:t>
            </a:r>
            <a:endParaRPr lang="en-US" dirty="0"/>
          </a:p>
        </p:txBody>
      </p:sp>
      <p:sp>
        <p:nvSpPr>
          <p:cNvPr id="6" name="Title 1">
            <a:hlinkClick r:id="rId3" action="ppaction://hlinkfile"/>
          </p:cNvPr>
          <p:cNvSpPr txBox="1">
            <a:spLocks/>
          </p:cNvSpPr>
          <p:nvPr/>
        </p:nvSpPr>
        <p:spPr>
          <a:xfrm>
            <a:off x="4288239" y="3109626"/>
            <a:ext cx="4424855" cy="970427"/>
          </a:xfrm>
          <a:prstGeom prst="rect">
            <a:avLst/>
          </a:prstGeom>
          <a:effectLst/>
        </p:spPr>
        <p:txBody>
          <a:bodyPr vert="horz" lIns="91440" tIns="45720" rIns="91440" bIns="45720" rtlCol="0" anchor="ctr">
            <a:no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de-DE" sz="7200" b="1" dirty="0"/>
              <a:t>Video</a:t>
            </a:r>
            <a:endParaRPr lang="de-DE" sz="7200" b="1" dirty="0"/>
          </a:p>
        </p:txBody>
      </p:sp>
    </p:spTree>
    <p:extLst>
      <p:ext uri="{BB962C8B-B14F-4D97-AF65-F5344CB8AC3E}">
        <p14:creationId xmlns:p14="http://schemas.microsoft.com/office/powerpoint/2010/main" val="35096957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chor="t" anchorCtr="0">
            <a:normAutofit/>
          </a:bodyPr>
          <a:lstStyle/>
          <a:p>
            <a:r>
              <a:rPr lang="de-DE" sz="5400"/>
              <a:t>Tasks </a:t>
            </a:r>
            <a:r>
              <a:rPr lang="de-DE" sz="5400" dirty="0"/>
              <a:t>&amp; skills</a:t>
            </a:r>
          </a:p>
          <a:p>
            <a:r>
              <a:rPr lang="de-DE" sz="5400" dirty="0"/>
              <a:t>Execution and monitoring</a:t>
            </a:r>
          </a:p>
        </p:txBody>
      </p:sp>
      <p:pic>
        <p:nvPicPr>
          <p:cNvPr id="3" name="Picture 2"/>
          <p:cNvPicPr>
            <a:picLocks noChangeAspect="1"/>
          </p:cNvPicPr>
          <p:nvPr/>
        </p:nvPicPr>
        <p:blipFill rotWithShape="1">
          <a:blip r:embed="rId2"/>
          <a:srcRect t="5482" b="9230"/>
          <a:stretch/>
        </p:blipFill>
        <p:spPr>
          <a:xfrm>
            <a:off x="7110985" y="0"/>
            <a:ext cx="3557016" cy="2824622"/>
          </a:xfrm>
          <a:prstGeom prst="rect">
            <a:avLst/>
          </a:prstGeom>
        </p:spPr>
      </p:pic>
    </p:spTree>
    <p:extLst>
      <p:ext uri="{BB962C8B-B14F-4D97-AF65-F5344CB8AC3E}">
        <p14:creationId xmlns:p14="http://schemas.microsoft.com/office/powerpoint/2010/main" val="1588959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454130" y="1413382"/>
            <a:ext cx="2109636" cy="392511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1" name="Cylindre 40"/>
          <p:cNvSpPr/>
          <p:nvPr/>
        </p:nvSpPr>
        <p:spPr>
          <a:xfrm>
            <a:off x="5559239" y="1566873"/>
            <a:ext cx="1887469" cy="1432765"/>
          </a:xfrm>
          <a:prstGeom prst="can">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b="1" dirty="0"/>
              <a:t>Rules/</a:t>
            </a:r>
          </a:p>
          <a:p>
            <a:pPr algn="ctr"/>
            <a:r>
              <a:rPr lang="en-US" b="1" dirty="0"/>
              <a:t>Constraints/</a:t>
            </a:r>
          </a:p>
          <a:p>
            <a:pPr algn="ctr"/>
            <a:r>
              <a:rPr lang="en-US" b="1" dirty="0"/>
              <a:t>Knowledge</a:t>
            </a:r>
          </a:p>
        </p:txBody>
      </p:sp>
      <p:sp>
        <p:nvSpPr>
          <p:cNvPr id="2" name="Titre 1"/>
          <p:cNvSpPr>
            <a:spLocks noGrp="1"/>
          </p:cNvSpPr>
          <p:nvPr>
            <p:ph type="title"/>
          </p:nvPr>
        </p:nvSpPr>
        <p:spPr/>
        <p:txBody>
          <a:bodyPr>
            <a:noAutofit/>
          </a:bodyPr>
          <a:lstStyle/>
          <a:p>
            <a:r>
              <a:rPr lang="en-US" sz="2800" dirty="0"/>
              <a:t>Integrating task &amp; skill models</a:t>
            </a:r>
            <a:endParaRPr lang="en-US" sz="2800" dirty="0"/>
          </a:p>
        </p:txBody>
      </p:sp>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61122" y="5212450"/>
            <a:ext cx="1911629" cy="1645550"/>
          </a:xfrm>
          <a:prstGeom prst="rect">
            <a:avLst/>
          </a:prstGeom>
        </p:spPr>
      </p:pic>
      <p:sp>
        <p:nvSpPr>
          <p:cNvPr id="7" name="ZoneTexte 6"/>
          <p:cNvSpPr txBox="1"/>
          <p:nvPr/>
        </p:nvSpPr>
        <p:spPr>
          <a:xfrm>
            <a:off x="7242309" y="6514009"/>
            <a:ext cx="1418812" cy="312084"/>
          </a:xfrm>
          <a:prstGeom prst="rect">
            <a:avLst/>
          </a:prstGeom>
          <a:noFill/>
        </p:spPr>
        <p:txBody>
          <a:bodyPr wrap="none" rtlCol="0">
            <a:spAutoFit/>
          </a:bodyPr>
          <a:lstStyle/>
          <a:p>
            <a:r>
              <a:rPr lang="en-US" sz="1400" b="1" dirty="0">
                <a:latin typeface="Arial Narrow" panose="020B0606020202030204" pitchFamily="34" charset="0"/>
              </a:rPr>
              <a:t>Risk Assessment</a:t>
            </a:r>
          </a:p>
        </p:txBody>
      </p:sp>
      <p:sp>
        <p:nvSpPr>
          <p:cNvPr id="17" name="Flèche droite 16"/>
          <p:cNvSpPr/>
          <p:nvPr/>
        </p:nvSpPr>
        <p:spPr>
          <a:xfrm>
            <a:off x="3539522" y="3270421"/>
            <a:ext cx="1849731" cy="37007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ZoneTexte 17"/>
          <p:cNvSpPr txBox="1"/>
          <p:nvPr/>
        </p:nvSpPr>
        <p:spPr>
          <a:xfrm>
            <a:off x="3632279" y="2848426"/>
            <a:ext cx="1590003" cy="530543"/>
          </a:xfrm>
          <a:prstGeom prst="rect">
            <a:avLst/>
          </a:prstGeom>
          <a:noFill/>
        </p:spPr>
        <p:txBody>
          <a:bodyPr wrap="none" rtlCol="0">
            <a:spAutoFit/>
          </a:bodyPr>
          <a:lstStyle/>
          <a:p>
            <a:r>
              <a:rPr lang="en-US" sz="1400" dirty="0">
                <a:latin typeface="Arial Narrow" panose="020B0606020202030204" pitchFamily="34" charset="0"/>
              </a:rPr>
              <a:t>Knowledge about the</a:t>
            </a:r>
          </a:p>
          <a:p>
            <a:r>
              <a:rPr lang="en-US" sz="1400" dirty="0">
                <a:latin typeface="Arial Narrow" panose="020B0606020202030204" pitchFamily="34" charset="0"/>
              </a:rPr>
              <a:t> robot behavior</a:t>
            </a:r>
          </a:p>
        </p:txBody>
      </p:sp>
      <p:sp>
        <p:nvSpPr>
          <p:cNvPr id="21" name="ZoneTexte 20"/>
          <p:cNvSpPr txBox="1"/>
          <p:nvPr/>
        </p:nvSpPr>
        <p:spPr>
          <a:xfrm>
            <a:off x="3600247" y="3868313"/>
            <a:ext cx="1825691" cy="967460"/>
          </a:xfrm>
          <a:prstGeom prst="rect">
            <a:avLst/>
          </a:prstGeom>
          <a:noFill/>
        </p:spPr>
        <p:txBody>
          <a:bodyPr wrap="none" rtlCol="0">
            <a:spAutoFit/>
          </a:bodyPr>
          <a:lstStyle/>
          <a:p>
            <a:r>
              <a:rPr lang="en-US" sz="1400" dirty="0">
                <a:latin typeface="Arial Narrow" panose="020B0606020202030204" pitchFamily="34" charset="0"/>
              </a:rPr>
              <a:t>Knowledge about the </a:t>
            </a:r>
          </a:p>
          <a:p>
            <a:r>
              <a:rPr lang="en-US" sz="1400" dirty="0">
                <a:latin typeface="Arial Narrow" panose="020B0606020202030204" pitchFamily="34" charset="0"/>
              </a:rPr>
              <a:t>affordances/rules/</a:t>
            </a:r>
          </a:p>
          <a:p>
            <a:r>
              <a:rPr lang="en-US" sz="1400" dirty="0">
                <a:latin typeface="Arial Narrow" panose="020B0606020202030204" pitchFamily="34" charset="0"/>
              </a:rPr>
              <a:t>constraints/Protagonists </a:t>
            </a:r>
          </a:p>
          <a:p>
            <a:r>
              <a:rPr lang="en-US" sz="1400" dirty="0">
                <a:latin typeface="Arial Narrow" panose="020B0606020202030204" pitchFamily="34" charset="0"/>
              </a:rPr>
              <a:t>(objects/humans/robots)</a:t>
            </a:r>
          </a:p>
        </p:txBody>
      </p:sp>
      <p:sp>
        <p:nvSpPr>
          <p:cNvPr id="22" name="Flèche droite 21"/>
          <p:cNvSpPr/>
          <p:nvPr/>
        </p:nvSpPr>
        <p:spPr>
          <a:xfrm>
            <a:off x="3598171" y="4790070"/>
            <a:ext cx="1791081" cy="37007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4" name="Image 23"/>
          <p:cNvPicPr>
            <a:picLocks noChangeAspect="1"/>
          </p:cNvPicPr>
          <p:nvPr/>
        </p:nvPicPr>
        <p:blipFill>
          <a:blip r:embed="rId4"/>
          <a:stretch>
            <a:fillRect/>
          </a:stretch>
        </p:blipFill>
        <p:spPr>
          <a:xfrm>
            <a:off x="3163170" y="4680705"/>
            <a:ext cx="353476" cy="316511"/>
          </a:xfrm>
          <a:prstGeom prst="rect">
            <a:avLst/>
          </a:prstGeom>
        </p:spPr>
      </p:pic>
      <p:sp>
        <p:nvSpPr>
          <p:cNvPr id="33" name="Flèche droite 32"/>
          <p:cNvSpPr/>
          <p:nvPr/>
        </p:nvSpPr>
        <p:spPr>
          <a:xfrm>
            <a:off x="3569930" y="2062482"/>
            <a:ext cx="1819323" cy="37007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ZoneTexte 33"/>
          <p:cNvSpPr txBox="1"/>
          <p:nvPr/>
        </p:nvSpPr>
        <p:spPr>
          <a:xfrm>
            <a:off x="3560721" y="1615931"/>
            <a:ext cx="1608635" cy="530543"/>
          </a:xfrm>
          <a:prstGeom prst="rect">
            <a:avLst/>
          </a:prstGeom>
          <a:noFill/>
        </p:spPr>
        <p:txBody>
          <a:bodyPr wrap="square" rtlCol="0">
            <a:spAutoFit/>
          </a:bodyPr>
          <a:lstStyle/>
          <a:p>
            <a:r>
              <a:rPr lang="en-US" sz="1400" dirty="0">
                <a:latin typeface="Arial Narrow" panose="020B0606020202030204" pitchFamily="34" charset="0"/>
              </a:rPr>
              <a:t>Knowledge about the preconditions/effects</a:t>
            </a:r>
          </a:p>
        </p:txBody>
      </p:sp>
      <p:pic>
        <p:nvPicPr>
          <p:cNvPr id="38" name="Image 37"/>
          <p:cNvPicPr>
            <a:picLocks noChangeAspect="1"/>
          </p:cNvPicPr>
          <p:nvPr/>
        </p:nvPicPr>
        <p:blipFill rotWithShape="1">
          <a:blip r:embed="rId5"/>
          <a:srcRect l="15099" t="14600" r="15099" b="14601"/>
          <a:stretch/>
        </p:blipFill>
        <p:spPr>
          <a:xfrm>
            <a:off x="6203761" y="3208968"/>
            <a:ext cx="648000" cy="720000"/>
          </a:xfrm>
          <a:prstGeom prst="rect">
            <a:avLst/>
          </a:prstGeom>
        </p:spPr>
      </p:pic>
      <p:sp>
        <p:nvSpPr>
          <p:cNvPr id="40" name="Rectangle 39"/>
          <p:cNvSpPr/>
          <p:nvPr/>
        </p:nvSpPr>
        <p:spPr>
          <a:xfrm>
            <a:off x="5857876" y="4224980"/>
            <a:ext cx="1314451" cy="646331"/>
          </a:xfrm>
          <a:prstGeom prst="rect">
            <a:avLst/>
          </a:prstGeom>
        </p:spPr>
        <p:txBody>
          <a:bodyPr wrap="square">
            <a:spAutoFit/>
          </a:bodyPr>
          <a:lstStyle/>
          <a:p>
            <a:pPr algn="ctr"/>
            <a:r>
              <a:rPr lang="en-US" b="1" dirty="0">
                <a:latin typeface="Arial Narrow" panose="020B0606020202030204" pitchFamily="34" charset="0"/>
              </a:rPr>
              <a:t>Safety</a:t>
            </a:r>
            <a:br>
              <a:rPr lang="en-US" b="1" dirty="0">
                <a:latin typeface="Arial Narrow" panose="020B0606020202030204" pitchFamily="34" charset="0"/>
              </a:rPr>
            </a:br>
            <a:r>
              <a:rPr lang="en-US" b="1" dirty="0">
                <a:latin typeface="Arial Narrow" panose="020B0606020202030204" pitchFamily="34" charset="0"/>
              </a:rPr>
              <a:t>Guidelines</a:t>
            </a:r>
            <a:endParaRPr lang="en-US" b="1" dirty="0">
              <a:latin typeface="Arial Narrow" panose="020B0606020202030204" pitchFamily="34" charset="0"/>
            </a:endParaRPr>
          </a:p>
        </p:txBody>
      </p:sp>
      <p:pic>
        <p:nvPicPr>
          <p:cNvPr id="42" name="Image 4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66409" y="5319535"/>
            <a:ext cx="342164" cy="802730"/>
          </a:xfrm>
          <a:prstGeom prst="rect">
            <a:avLst/>
          </a:prstGeom>
        </p:spPr>
      </p:pic>
      <p:sp>
        <p:nvSpPr>
          <p:cNvPr id="43" name="ZoneTexte 42"/>
          <p:cNvSpPr txBox="1"/>
          <p:nvPr/>
        </p:nvSpPr>
        <p:spPr>
          <a:xfrm>
            <a:off x="7754181" y="6176055"/>
            <a:ext cx="1022725" cy="257599"/>
          </a:xfrm>
          <a:prstGeom prst="rect">
            <a:avLst/>
          </a:prstGeom>
          <a:noFill/>
        </p:spPr>
        <p:txBody>
          <a:bodyPr wrap="none" rtlCol="0">
            <a:spAutoFit/>
          </a:bodyPr>
          <a:lstStyle/>
          <a:p>
            <a:r>
              <a:rPr lang="en-US" sz="1051" b="1" dirty="0"/>
              <a:t>Safety Expert </a:t>
            </a:r>
          </a:p>
        </p:txBody>
      </p:sp>
      <p:sp>
        <p:nvSpPr>
          <p:cNvPr id="44" name="ZoneTexte 43"/>
          <p:cNvSpPr txBox="1"/>
          <p:nvPr/>
        </p:nvSpPr>
        <p:spPr>
          <a:xfrm>
            <a:off x="7754180" y="1301848"/>
            <a:ext cx="2801404" cy="2939266"/>
          </a:xfrm>
          <a:prstGeom prst="rect">
            <a:avLst/>
          </a:prstGeom>
          <a:noFill/>
        </p:spPr>
        <p:txBody>
          <a:bodyPr wrap="square" rtlCol="0">
            <a:spAutoFit/>
          </a:bodyPr>
          <a:lstStyle/>
          <a:p>
            <a:pPr>
              <a:spcBef>
                <a:spcPts val="600"/>
              </a:spcBef>
            </a:pPr>
            <a:r>
              <a:rPr lang="en-US" dirty="0">
                <a:latin typeface="Arial" panose="020B0604020202020204" pitchFamily="34" charset="0"/>
                <a:cs typeface="Arial" panose="020B0604020202020204" pitchFamily="34" charset="0"/>
              </a:rPr>
              <a:t>Constraints Based on </a:t>
            </a:r>
            <a:r>
              <a:rPr lang="en-US" dirty="0">
                <a:latin typeface="Arial" panose="020B0604020202020204" pitchFamily="34" charset="0"/>
                <a:cs typeface="Arial" panose="020B0604020202020204" pitchFamily="34" charset="0"/>
              </a:rPr>
              <a:t>actual robot skills</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e.g</a:t>
            </a:r>
            <a:r>
              <a:rPr lang="en-US" dirty="0">
                <a:latin typeface="Arial" panose="020B0604020202020204" pitchFamily="34" charset="0"/>
                <a:cs typeface="Arial" panose="020B0604020202020204" pitchFamily="34" charset="0"/>
              </a:rPr>
              <a:t>: </a:t>
            </a:r>
          </a:p>
          <a:p>
            <a:pPr marL="285737" indent="-285745">
              <a:spcBef>
                <a:spcPts val="600"/>
              </a:spcBef>
              <a:buFont typeface="Arial" panose="020B0604020202020204" pitchFamily="34" charset="0"/>
              <a:buChar char="•"/>
            </a:pPr>
            <a:r>
              <a:rPr lang="en-US" sz="1600" dirty="0">
                <a:latin typeface="Arial" panose="020B0604020202020204" pitchFamily="34" charset="0"/>
                <a:cs typeface="Arial" panose="020B0604020202020204" pitchFamily="34" charset="0"/>
              </a:rPr>
              <a:t>Maximum Speed</a:t>
            </a:r>
          </a:p>
          <a:p>
            <a:pPr marL="285737" indent="-285745">
              <a:spcBef>
                <a:spcPts val="600"/>
              </a:spcBef>
              <a:buFont typeface="Arial" panose="020B0604020202020204" pitchFamily="34" charset="0"/>
              <a:buChar char="•"/>
            </a:pPr>
            <a:r>
              <a:rPr lang="en-US" sz="1600" dirty="0">
                <a:latin typeface="Arial" panose="020B0604020202020204" pitchFamily="34" charset="0"/>
                <a:cs typeface="Arial" panose="020B0604020202020204" pitchFamily="34" charset="0"/>
              </a:rPr>
              <a:t>Maximum Pressure</a:t>
            </a:r>
          </a:p>
          <a:p>
            <a:pPr marL="285737" indent="-285745">
              <a:spcBef>
                <a:spcPts val="600"/>
              </a:spcBef>
              <a:buFont typeface="Arial" panose="020B0604020202020204" pitchFamily="34" charset="0"/>
              <a:buChar char="•"/>
            </a:pPr>
            <a:r>
              <a:rPr lang="en-US" sz="1600" dirty="0">
                <a:latin typeface="Arial" panose="020B0604020202020204" pitchFamily="34" charset="0"/>
                <a:cs typeface="Arial" panose="020B0604020202020204" pitchFamily="34" charset="0"/>
              </a:rPr>
              <a:t>Maximum weight</a:t>
            </a:r>
          </a:p>
          <a:p>
            <a:pPr marL="285745" indent="-285745">
              <a:spcBef>
                <a:spcPts val="600"/>
              </a:spcBef>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p>
            <a:pPr marL="285745" indent="-285745">
              <a:spcBef>
                <a:spcPts val="600"/>
              </a:spcBef>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p>
            <a:pPr marL="285745" indent="-285745">
              <a:spcBef>
                <a:spcPts val="600"/>
              </a:spcBef>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p>
            <a:pPr>
              <a:spcBef>
                <a:spcPts val="600"/>
              </a:spcBef>
            </a:pPr>
            <a:r>
              <a:rPr lang="en-US" dirty="0">
                <a:latin typeface="Arial" panose="020B0604020202020204" pitchFamily="34" charset="0"/>
                <a:cs typeface="Arial" panose="020B0604020202020204" pitchFamily="34" charset="0"/>
              </a:rPr>
              <a:t>Guidance for </a:t>
            </a:r>
            <a:r>
              <a:rPr lang="en-US" dirty="0">
                <a:latin typeface="Arial" panose="020B0604020202020204" pitchFamily="34" charset="0"/>
                <a:cs typeface="Arial" panose="020B0604020202020204" pitchFamily="34" charset="0"/>
              </a:rPr>
              <a:t>risk analysis</a:t>
            </a:r>
            <a:endParaRPr lang="en-US" dirty="0">
              <a:latin typeface="Arial" panose="020B0604020202020204" pitchFamily="34" charset="0"/>
              <a:cs typeface="Arial" panose="020B0604020202020204" pitchFamily="34" charset="0"/>
            </a:endParaRPr>
          </a:p>
        </p:txBody>
      </p:sp>
      <p:sp>
        <p:nvSpPr>
          <p:cNvPr id="45" name="Flèche vers le bas 44"/>
          <p:cNvSpPr/>
          <p:nvPr/>
        </p:nvSpPr>
        <p:spPr>
          <a:xfrm>
            <a:off x="8886839" y="4395003"/>
            <a:ext cx="508488" cy="72223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Image 46"/>
          <p:cNvPicPr>
            <a:picLocks noChangeAspect="1"/>
          </p:cNvPicPr>
          <p:nvPr/>
        </p:nvPicPr>
        <p:blipFill>
          <a:blip r:embed="rId7"/>
          <a:stretch>
            <a:fillRect/>
          </a:stretch>
        </p:blipFill>
        <p:spPr>
          <a:xfrm>
            <a:off x="1606812" y="4339406"/>
            <a:ext cx="507511" cy="856996"/>
          </a:xfrm>
          <a:prstGeom prst="rect">
            <a:avLst/>
          </a:prstGeom>
        </p:spPr>
      </p:pic>
      <p:pic>
        <p:nvPicPr>
          <p:cNvPr id="49" name="Image 48"/>
          <p:cNvPicPr>
            <a:picLocks noChangeAspect="1"/>
          </p:cNvPicPr>
          <p:nvPr/>
        </p:nvPicPr>
        <p:blipFill>
          <a:blip r:embed="rId8"/>
          <a:stretch>
            <a:fillRect/>
          </a:stretch>
        </p:blipFill>
        <p:spPr>
          <a:xfrm>
            <a:off x="1986852" y="4352493"/>
            <a:ext cx="1546761" cy="94790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0" name="ZoneTexte 49"/>
          <p:cNvSpPr txBox="1"/>
          <p:nvPr/>
        </p:nvSpPr>
        <p:spPr>
          <a:xfrm>
            <a:off x="1973370" y="4339409"/>
            <a:ext cx="1622966" cy="468126"/>
          </a:xfrm>
          <a:prstGeom prst="rect">
            <a:avLst/>
          </a:prstGeom>
          <a:noFill/>
        </p:spPr>
        <p:txBody>
          <a:bodyPr wrap="none" rtlCol="0">
            <a:spAutoFit/>
          </a:bodyPr>
          <a:lstStyle/>
          <a:p>
            <a:r>
              <a:rPr lang="en-US" sz="2400" dirty="0">
                <a:solidFill>
                  <a:schemeClr val="tx2"/>
                </a:solidFill>
                <a:latin typeface="Arial Narrow" panose="020B0606020202030204" pitchFamily="34" charset="0"/>
              </a:rPr>
              <a:t>World Model</a:t>
            </a:r>
          </a:p>
        </p:txBody>
      </p:sp>
      <p:pic>
        <p:nvPicPr>
          <p:cNvPr id="51" name="Image 5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650644" y="3166846"/>
            <a:ext cx="599115" cy="599115"/>
          </a:xfrm>
          <a:prstGeom prst="rect">
            <a:avLst/>
          </a:prstGeom>
        </p:spPr>
      </p:pic>
      <p:pic>
        <p:nvPicPr>
          <p:cNvPr id="53" name="Image 5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040820" y="3017553"/>
            <a:ext cx="1526580" cy="8787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4" name="ZoneTexte 53"/>
          <p:cNvSpPr txBox="1"/>
          <p:nvPr/>
        </p:nvSpPr>
        <p:spPr>
          <a:xfrm>
            <a:off x="2039954" y="3099963"/>
            <a:ext cx="1485260" cy="468126"/>
          </a:xfrm>
          <a:prstGeom prst="rect">
            <a:avLst/>
          </a:prstGeom>
          <a:noFill/>
        </p:spPr>
        <p:txBody>
          <a:bodyPr wrap="none" rtlCol="0">
            <a:spAutoFit/>
          </a:bodyPr>
          <a:lstStyle/>
          <a:p>
            <a:r>
              <a:rPr lang="en-US" sz="2400" dirty="0">
                <a:solidFill>
                  <a:schemeClr val="tx2"/>
                </a:solidFill>
                <a:latin typeface="Arial Narrow" panose="020B0606020202030204" pitchFamily="34" charset="0"/>
              </a:rPr>
              <a:t>Task Model</a:t>
            </a:r>
          </a:p>
        </p:txBody>
      </p:sp>
      <p:pic>
        <p:nvPicPr>
          <p:cNvPr id="55" name="Image 54"/>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574631" y="2123630"/>
            <a:ext cx="464820" cy="501403"/>
          </a:xfrm>
          <a:prstGeom prst="rect">
            <a:avLst/>
          </a:prstGeom>
        </p:spPr>
      </p:pic>
      <p:pic>
        <p:nvPicPr>
          <p:cNvPr id="56" name="Image 55"/>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977842" y="1953253"/>
            <a:ext cx="1522974" cy="72881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7" name="Image 56"/>
          <p:cNvPicPr>
            <a:picLocks noChangeAspect="1"/>
          </p:cNvPicPr>
          <p:nvPr/>
        </p:nvPicPr>
        <p:blipFill>
          <a:blip r:embed="rId4"/>
          <a:stretch>
            <a:fillRect/>
          </a:stretch>
        </p:blipFill>
        <p:spPr>
          <a:xfrm>
            <a:off x="1990458" y="2282395"/>
            <a:ext cx="453317" cy="405911"/>
          </a:xfrm>
          <a:prstGeom prst="rect">
            <a:avLst/>
          </a:prstGeom>
        </p:spPr>
      </p:pic>
      <p:sp>
        <p:nvSpPr>
          <p:cNvPr id="58" name="ZoneTexte 57"/>
          <p:cNvSpPr txBox="1"/>
          <p:nvPr/>
        </p:nvSpPr>
        <p:spPr>
          <a:xfrm>
            <a:off x="1999217" y="1950201"/>
            <a:ext cx="1555868" cy="468126"/>
          </a:xfrm>
          <a:prstGeom prst="rect">
            <a:avLst/>
          </a:prstGeom>
          <a:noFill/>
        </p:spPr>
        <p:txBody>
          <a:bodyPr wrap="none" rtlCol="0">
            <a:spAutoFit/>
          </a:bodyPr>
          <a:lstStyle/>
          <a:p>
            <a:r>
              <a:rPr lang="en-US" sz="2400" dirty="0">
                <a:solidFill>
                  <a:schemeClr val="tx2"/>
                </a:solidFill>
                <a:latin typeface="Arial Narrow" panose="020B0606020202030204" pitchFamily="34" charset="0"/>
              </a:rPr>
              <a:t>Skills Model</a:t>
            </a:r>
          </a:p>
        </p:txBody>
      </p:sp>
      <p:pic>
        <p:nvPicPr>
          <p:cNvPr id="59" name="Image 58"/>
          <p:cNvPicPr>
            <a:picLocks noChangeAspect="1"/>
          </p:cNvPicPr>
          <p:nvPr/>
        </p:nvPicPr>
        <p:blipFill>
          <a:blip r:embed="rId4"/>
          <a:stretch>
            <a:fillRect/>
          </a:stretch>
        </p:blipFill>
        <p:spPr>
          <a:xfrm>
            <a:off x="2066140" y="3488731"/>
            <a:ext cx="453317" cy="405911"/>
          </a:xfrm>
          <a:prstGeom prst="rect">
            <a:avLst/>
          </a:prstGeom>
        </p:spPr>
      </p:pic>
    </p:spTree>
    <p:extLst>
      <p:ext uri="{BB962C8B-B14F-4D97-AF65-F5344CB8AC3E}">
        <p14:creationId xmlns:p14="http://schemas.microsoft.com/office/powerpoint/2010/main" val="41162530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25492" y="292473"/>
            <a:ext cx="8070791" cy="1150846"/>
          </a:xfrm>
        </p:spPr>
        <p:txBody>
          <a:bodyPr>
            <a:noAutofit/>
          </a:bodyPr>
          <a:lstStyle/>
          <a:p>
            <a:r>
              <a:rPr lang="en-CA" sz="3600" dirty="0"/>
              <a:t>Safety as an Key Factor</a:t>
            </a:r>
            <a:br>
              <a:rPr lang="en-CA" sz="3600" dirty="0"/>
            </a:br>
            <a:r>
              <a:rPr lang="en-CA" sz="3600" dirty="0"/>
              <a:t>in Robotics Innovation</a:t>
            </a:r>
            <a:endParaRPr lang="en-CA" sz="3600" dirty="0"/>
          </a:p>
        </p:txBody>
      </p:sp>
      <p:pic>
        <p:nvPicPr>
          <p:cNvPr id="20" name="Image 19"/>
          <p:cNvPicPr>
            <a:picLocks noChangeAspect="1"/>
          </p:cNvPicPr>
          <p:nvPr/>
        </p:nvPicPr>
        <p:blipFill>
          <a:blip r:embed="rId3"/>
          <a:stretch>
            <a:fillRect/>
          </a:stretch>
        </p:blipFill>
        <p:spPr>
          <a:xfrm>
            <a:off x="1436141" y="1784865"/>
            <a:ext cx="3488901" cy="229042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22" name="Image 21"/>
          <p:cNvPicPr>
            <a:picLocks noChangeAspect="1"/>
          </p:cNvPicPr>
          <p:nvPr/>
        </p:nvPicPr>
        <p:blipFill>
          <a:blip r:embed="rId4"/>
          <a:stretch>
            <a:fillRect/>
          </a:stretch>
        </p:blipFill>
        <p:spPr>
          <a:xfrm>
            <a:off x="4823441" y="2225239"/>
            <a:ext cx="3323087" cy="214616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21" name="Picture 6" descr="Resultado de imagen de exoskelet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94134" y="1706361"/>
            <a:ext cx="2704560" cy="267300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23" name="Rectangle 16"/>
          <p:cNvSpPr>
            <a:spLocks noChangeArrowheads="1"/>
          </p:cNvSpPr>
          <p:nvPr/>
        </p:nvSpPr>
        <p:spPr bwMode="auto">
          <a:xfrm>
            <a:off x="3059289" y="4928990"/>
            <a:ext cx="7368989" cy="123839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400" b="1">
                <a:solidFill>
                  <a:srgbClr val="800000"/>
                </a:solidFill>
                <a:latin typeface="Arial" charset="0"/>
                <a:ea typeface="ＭＳ Ｐゴシック" pitchFamily="34" charset="-128"/>
              </a:defRPr>
            </a:lvl1pPr>
            <a:lvl2pPr marL="742950" indent="-285750">
              <a:defRPr sz="1400" b="1">
                <a:solidFill>
                  <a:srgbClr val="800000"/>
                </a:solidFill>
                <a:latin typeface="Arial" charset="0"/>
                <a:ea typeface="ＭＳ Ｐゴシック" pitchFamily="34" charset="-128"/>
              </a:defRPr>
            </a:lvl2pPr>
            <a:lvl3pPr marL="1143000" indent="-228600">
              <a:defRPr sz="1400" b="1">
                <a:solidFill>
                  <a:srgbClr val="800000"/>
                </a:solidFill>
                <a:latin typeface="Arial" charset="0"/>
                <a:ea typeface="ＭＳ Ｐゴシック" pitchFamily="34" charset="-128"/>
              </a:defRPr>
            </a:lvl3pPr>
            <a:lvl4pPr marL="1600200" indent="-228600">
              <a:defRPr sz="1400" b="1">
                <a:solidFill>
                  <a:srgbClr val="800000"/>
                </a:solidFill>
                <a:latin typeface="Arial" charset="0"/>
                <a:ea typeface="ＭＳ Ｐゴシック" pitchFamily="34" charset="-128"/>
              </a:defRPr>
            </a:lvl4pPr>
            <a:lvl5pPr marL="2057400" indent="-228600">
              <a:defRPr sz="1400" b="1">
                <a:solidFill>
                  <a:srgbClr val="800000"/>
                </a:solidFill>
                <a:latin typeface="Arial" charset="0"/>
                <a:ea typeface="ＭＳ Ｐゴシック" pitchFamily="34" charset="-128"/>
              </a:defRPr>
            </a:lvl5pPr>
            <a:lvl6pPr marL="2514600" indent="-228600" eaLnBrk="0" fontAlgn="base" hangingPunct="0">
              <a:spcBef>
                <a:spcPct val="0"/>
              </a:spcBef>
              <a:spcAft>
                <a:spcPct val="0"/>
              </a:spcAft>
              <a:defRPr sz="1400" b="1">
                <a:solidFill>
                  <a:srgbClr val="800000"/>
                </a:solidFill>
                <a:latin typeface="Arial" charset="0"/>
                <a:ea typeface="ＭＳ Ｐゴシック" pitchFamily="34" charset="-128"/>
              </a:defRPr>
            </a:lvl6pPr>
            <a:lvl7pPr marL="2971800" indent="-228600" eaLnBrk="0" fontAlgn="base" hangingPunct="0">
              <a:spcBef>
                <a:spcPct val="0"/>
              </a:spcBef>
              <a:spcAft>
                <a:spcPct val="0"/>
              </a:spcAft>
              <a:defRPr sz="1400" b="1">
                <a:solidFill>
                  <a:srgbClr val="800000"/>
                </a:solidFill>
                <a:latin typeface="Arial" charset="0"/>
                <a:ea typeface="ＭＳ Ｐゴシック" pitchFamily="34" charset="-128"/>
              </a:defRPr>
            </a:lvl7pPr>
            <a:lvl8pPr marL="3429000" indent="-228600" eaLnBrk="0" fontAlgn="base" hangingPunct="0">
              <a:spcBef>
                <a:spcPct val="0"/>
              </a:spcBef>
              <a:spcAft>
                <a:spcPct val="0"/>
              </a:spcAft>
              <a:defRPr sz="1400" b="1">
                <a:solidFill>
                  <a:srgbClr val="800000"/>
                </a:solidFill>
                <a:latin typeface="Arial" charset="0"/>
                <a:ea typeface="ＭＳ Ｐゴシック" pitchFamily="34" charset="-128"/>
              </a:defRPr>
            </a:lvl8pPr>
            <a:lvl9pPr marL="3886200" indent="-228600" eaLnBrk="0" fontAlgn="base" hangingPunct="0">
              <a:spcBef>
                <a:spcPct val="0"/>
              </a:spcBef>
              <a:spcAft>
                <a:spcPct val="0"/>
              </a:spcAft>
              <a:defRPr sz="1400" b="1">
                <a:solidFill>
                  <a:srgbClr val="800000"/>
                </a:solidFill>
                <a:latin typeface="Arial" charset="0"/>
                <a:ea typeface="ＭＳ Ｐゴシック" pitchFamily="34" charset="-128"/>
              </a:defRPr>
            </a:lvl9pPr>
          </a:lstStyle>
          <a:p>
            <a:pPr marL="457192" indent="-457192" defTabSz="914385">
              <a:spcBef>
                <a:spcPct val="20000"/>
              </a:spcBef>
              <a:buClr>
                <a:schemeClr val="accent4">
                  <a:lumMod val="50000"/>
                </a:schemeClr>
              </a:buClr>
              <a:buSzPct val="60000"/>
              <a:buFont typeface="Wingdings" panose="05000000000000000000" pitchFamily="2" charset="2"/>
              <a:buChar char="v"/>
            </a:pPr>
            <a:r>
              <a:rPr lang="en-US" altLang="es-ES" sz="2400" b="0" dirty="0">
                <a:solidFill>
                  <a:schemeClr val="tx1"/>
                </a:solidFill>
                <a:latin typeface="+mn-lt"/>
              </a:rPr>
              <a:t>Safety of robotics applications must be guaranteed</a:t>
            </a:r>
          </a:p>
          <a:p>
            <a:pPr marL="457192" indent="-457192" defTabSz="914385">
              <a:spcBef>
                <a:spcPct val="20000"/>
              </a:spcBef>
              <a:buClr>
                <a:schemeClr val="accent4">
                  <a:lumMod val="50000"/>
                </a:schemeClr>
              </a:buClr>
              <a:buSzPct val="60000"/>
              <a:buFont typeface="Wingdings" panose="05000000000000000000" pitchFamily="2" charset="2"/>
              <a:buChar char="v"/>
            </a:pPr>
            <a:r>
              <a:rPr lang="en-US" altLang="es-ES" sz="2400" b="0" dirty="0">
                <a:solidFill>
                  <a:schemeClr val="tx1"/>
                </a:solidFill>
                <a:latin typeface="+mn-lt"/>
              </a:rPr>
              <a:t>Legal directives and standards compliance must be fulfilled!</a:t>
            </a:r>
          </a:p>
        </p:txBody>
      </p:sp>
    </p:spTree>
    <p:extLst>
      <p:ext uri="{BB962C8B-B14F-4D97-AF65-F5344CB8AC3E}">
        <p14:creationId xmlns:p14="http://schemas.microsoft.com/office/powerpoint/2010/main" val="12666073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de-DE" dirty="0" smtClean="0"/>
              <a:t>Execution and monitoring</a:t>
            </a:r>
            <a:endParaRPr lang="fr-FR" dirty="0"/>
          </a:p>
        </p:txBody>
      </p:sp>
      <p:sp>
        <p:nvSpPr>
          <p:cNvPr id="4" name="Content Placeholder 3"/>
          <p:cNvSpPr>
            <a:spLocks noGrp="1"/>
          </p:cNvSpPr>
          <p:nvPr>
            <p:ph idx="1"/>
          </p:nvPr>
        </p:nvSpPr>
        <p:spPr/>
        <p:txBody>
          <a:bodyPr anchor="t" anchorCtr="0"/>
          <a:lstStyle/>
          <a:p>
            <a:r>
              <a:rPr lang="de-DE" dirty="0" smtClean="0"/>
              <a:t>Use behavior trees to specify and execute behavior</a:t>
            </a:r>
          </a:p>
          <a:p>
            <a:r>
              <a:rPr lang="de-DE" dirty="0" smtClean="0"/>
              <a:t>Identify and monitor task based risks</a:t>
            </a:r>
            <a:endParaRPr lang="fr-FR" dirty="0"/>
          </a:p>
        </p:txBody>
      </p:sp>
      <p:pic>
        <p:nvPicPr>
          <p:cNvPr id="7" name="Picture 6"/>
          <p:cNvPicPr>
            <a:picLocks noChangeAspect="1"/>
          </p:cNvPicPr>
          <p:nvPr/>
        </p:nvPicPr>
        <p:blipFill>
          <a:blip r:embed="rId2"/>
          <a:stretch>
            <a:fillRect/>
          </a:stretch>
        </p:blipFill>
        <p:spPr>
          <a:xfrm>
            <a:off x="1696124" y="3715765"/>
            <a:ext cx="8481683" cy="2517235"/>
          </a:xfrm>
          <a:prstGeom prst="rect">
            <a:avLst/>
          </a:prstGeom>
        </p:spPr>
      </p:pic>
      <p:pic>
        <p:nvPicPr>
          <p:cNvPr id="5" name="Picture 4"/>
          <p:cNvPicPr>
            <a:picLocks noChangeAspect="1"/>
          </p:cNvPicPr>
          <p:nvPr/>
        </p:nvPicPr>
        <p:blipFill>
          <a:blip r:embed="rId3"/>
          <a:stretch>
            <a:fillRect/>
          </a:stretch>
        </p:blipFill>
        <p:spPr>
          <a:xfrm>
            <a:off x="4907280" y="2170987"/>
            <a:ext cx="5693092" cy="3362466"/>
          </a:xfrm>
          <a:prstGeom prst="rect">
            <a:avLst/>
          </a:prstGeom>
        </p:spPr>
      </p:pic>
    </p:spTree>
    <p:extLst>
      <p:ext uri="{BB962C8B-B14F-4D97-AF65-F5344CB8AC3E}">
        <p14:creationId xmlns:p14="http://schemas.microsoft.com/office/powerpoint/2010/main" val="25484365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en-US" sz="3200" dirty="0"/>
              <a:t>Gripper Example</a:t>
            </a:r>
            <a:endParaRPr lang="en-US" sz="3200" dirty="0"/>
          </a:p>
        </p:txBody>
      </p:sp>
      <p:sp>
        <p:nvSpPr>
          <p:cNvPr id="5" name="Title 1">
            <a:hlinkClick r:id="rId3" action="ppaction://hlinkfile"/>
          </p:cNvPr>
          <p:cNvSpPr txBox="1">
            <a:spLocks/>
          </p:cNvSpPr>
          <p:nvPr/>
        </p:nvSpPr>
        <p:spPr>
          <a:xfrm>
            <a:off x="4288239" y="3109626"/>
            <a:ext cx="4424855" cy="970427"/>
          </a:xfrm>
          <a:prstGeom prst="rect">
            <a:avLst/>
          </a:prstGeom>
          <a:effectLst/>
        </p:spPr>
        <p:txBody>
          <a:bodyPr vert="horz" lIns="91440" tIns="45720" rIns="91440" bIns="45720" rtlCol="0" anchor="ctr">
            <a:no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de-DE" sz="7200" b="1" dirty="0"/>
              <a:t>Video</a:t>
            </a:r>
            <a:endParaRPr lang="de-DE" sz="7200" b="1" dirty="0"/>
          </a:p>
        </p:txBody>
      </p:sp>
    </p:spTree>
    <p:extLst>
      <p:ext uri="{BB962C8B-B14F-4D97-AF65-F5344CB8AC3E}">
        <p14:creationId xmlns:p14="http://schemas.microsoft.com/office/powerpoint/2010/main" val="73311897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20406" y="-29509"/>
            <a:ext cx="9346523" cy="970427"/>
          </a:xfrm>
        </p:spPr>
        <p:txBody>
          <a:bodyPr>
            <a:normAutofit/>
          </a:bodyPr>
          <a:lstStyle/>
          <a:p>
            <a:r>
              <a:rPr lang="en-US" dirty="0" smtClean="0"/>
              <a:t>Context-Aware Robustness</a:t>
            </a:r>
            <a:endParaRPr lang="en-US" dirty="0"/>
          </a:p>
        </p:txBody>
      </p:sp>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40371" y="2595149"/>
            <a:ext cx="1646781" cy="94795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ZoneTexte 4"/>
          <p:cNvSpPr txBox="1"/>
          <p:nvPr/>
        </p:nvSpPr>
        <p:spPr>
          <a:xfrm>
            <a:off x="4763749" y="2584621"/>
            <a:ext cx="1326877" cy="405710"/>
          </a:xfrm>
          <a:prstGeom prst="rect">
            <a:avLst/>
          </a:prstGeom>
          <a:noFill/>
        </p:spPr>
        <p:txBody>
          <a:bodyPr wrap="none" rtlCol="0">
            <a:spAutoFit/>
          </a:bodyPr>
          <a:lstStyle/>
          <a:p>
            <a:r>
              <a:rPr lang="en-US" sz="2000" b="1" i="1" dirty="0">
                <a:solidFill>
                  <a:schemeClr val="tx2"/>
                </a:solidFill>
                <a:latin typeface="Arial Narrow" panose="020B0606020202030204" pitchFamily="34" charset="0"/>
              </a:rPr>
              <a:t>Task Model</a:t>
            </a:r>
          </a:p>
        </p:txBody>
      </p:sp>
      <p:sp>
        <p:nvSpPr>
          <p:cNvPr id="15" name="Cube 14"/>
          <p:cNvSpPr/>
          <p:nvPr/>
        </p:nvSpPr>
        <p:spPr>
          <a:xfrm>
            <a:off x="8705766" y="2266971"/>
            <a:ext cx="886483" cy="723193"/>
          </a:xfrm>
          <a:prstGeom prst="cube">
            <a:avLst>
              <a:gd name="adj" fmla="val 1688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200" dirty="0"/>
              <a:t>World Monitor</a:t>
            </a:r>
          </a:p>
        </p:txBody>
      </p:sp>
      <p:sp>
        <p:nvSpPr>
          <p:cNvPr id="16" name="Cube 15"/>
          <p:cNvSpPr/>
          <p:nvPr/>
        </p:nvSpPr>
        <p:spPr>
          <a:xfrm>
            <a:off x="8555268" y="4230598"/>
            <a:ext cx="886483" cy="723193"/>
          </a:xfrm>
          <a:prstGeom prst="cube">
            <a:avLst>
              <a:gd name="adj" fmla="val 1688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200" dirty="0"/>
              <a:t>Object</a:t>
            </a:r>
          </a:p>
        </p:txBody>
      </p:sp>
      <p:sp>
        <p:nvSpPr>
          <p:cNvPr id="17" name="Cube 16"/>
          <p:cNvSpPr/>
          <p:nvPr/>
        </p:nvSpPr>
        <p:spPr>
          <a:xfrm>
            <a:off x="7394969" y="4230599"/>
            <a:ext cx="886483" cy="723193"/>
          </a:xfrm>
          <a:prstGeom prst="cube">
            <a:avLst>
              <a:gd name="adj" fmla="val 1688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200" dirty="0"/>
              <a:t>Robot</a:t>
            </a:r>
          </a:p>
        </p:txBody>
      </p:sp>
      <p:cxnSp>
        <p:nvCxnSpPr>
          <p:cNvPr id="18" name="Connecteur droit avec flèche 17"/>
          <p:cNvCxnSpPr>
            <a:stCxn id="17" idx="0"/>
            <a:endCxn id="15" idx="3"/>
          </p:cNvCxnSpPr>
          <p:nvPr/>
        </p:nvCxnSpPr>
        <p:spPr>
          <a:xfrm flipV="1">
            <a:off x="7899231" y="2990147"/>
            <a:ext cx="1188724" cy="1240434"/>
          </a:xfrm>
          <a:prstGeom prst="straightConnector1">
            <a:avLst/>
          </a:prstGeom>
          <a:ln w="28575">
            <a:solidFill>
              <a:schemeClr val="accent2">
                <a:lumMod val="60000"/>
                <a:lumOff val="4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 name="Connecteur droit avec flèche 18"/>
          <p:cNvCxnSpPr>
            <a:stCxn id="16" idx="0"/>
            <a:endCxn id="15" idx="3"/>
          </p:cNvCxnSpPr>
          <p:nvPr/>
        </p:nvCxnSpPr>
        <p:spPr>
          <a:xfrm flipV="1">
            <a:off x="9059548" y="2990147"/>
            <a:ext cx="28423" cy="1240434"/>
          </a:xfrm>
          <a:prstGeom prst="straightConnector1">
            <a:avLst/>
          </a:prstGeom>
          <a:ln w="28575">
            <a:solidFill>
              <a:schemeClr val="accent2">
                <a:lumMod val="60000"/>
                <a:lumOff val="4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 name="Rogner un rectangle à un seul coin 20"/>
          <p:cNvSpPr/>
          <p:nvPr/>
        </p:nvSpPr>
        <p:spPr>
          <a:xfrm>
            <a:off x="7706918" y="3592807"/>
            <a:ext cx="771780" cy="359061"/>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1" dirty="0"/>
              <a:t>Data Sheet</a:t>
            </a:r>
          </a:p>
        </p:txBody>
      </p:sp>
      <p:sp>
        <p:nvSpPr>
          <p:cNvPr id="22" name="Double flèche verticale 21"/>
          <p:cNvSpPr/>
          <p:nvPr/>
        </p:nvSpPr>
        <p:spPr>
          <a:xfrm>
            <a:off x="5328096" y="3583860"/>
            <a:ext cx="145165" cy="357999"/>
          </a:xfrm>
          <a:prstGeom prst="up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5" name="ZoneTexte 24"/>
          <p:cNvSpPr txBox="1"/>
          <p:nvPr/>
        </p:nvSpPr>
        <p:spPr>
          <a:xfrm>
            <a:off x="8493592" y="1757137"/>
            <a:ext cx="1268296" cy="369332"/>
          </a:xfrm>
          <a:prstGeom prst="rect">
            <a:avLst/>
          </a:prstGeom>
          <a:noFill/>
        </p:spPr>
        <p:txBody>
          <a:bodyPr wrap="square" rtlCol="0">
            <a:spAutoFit/>
          </a:bodyPr>
          <a:lstStyle/>
          <a:p>
            <a:r>
              <a:rPr lang="en-US" b="1" dirty="0"/>
              <a:t>At runtime</a:t>
            </a:r>
          </a:p>
        </p:txBody>
      </p:sp>
      <p:grpSp>
        <p:nvGrpSpPr>
          <p:cNvPr id="29" name="Groupe 28"/>
          <p:cNvGrpSpPr/>
          <p:nvPr/>
        </p:nvGrpSpPr>
        <p:grpSpPr>
          <a:xfrm>
            <a:off x="2467955" y="2580312"/>
            <a:ext cx="1964770" cy="961640"/>
            <a:chOff x="317257" y="1269647"/>
            <a:chExt cx="1522974" cy="728819"/>
          </a:xfrm>
        </p:grpSpPr>
        <p:pic>
          <p:nvPicPr>
            <p:cNvPr id="26" name="Image 2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7257" y="1269647"/>
              <a:ext cx="1522974" cy="72881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7" name="Image 26"/>
            <p:cNvPicPr>
              <a:picLocks noChangeAspect="1"/>
            </p:cNvPicPr>
            <p:nvPr/>
          </p:nvPicPr>
          <p:blipFill>
            <a:blip r:embed="rId4"/>
            <a:stretch>
              <a:fillRect/>
            </a:stretch>
          </p:blipFill>
          <p:spPr>
            <a:xfrm>
              <a:off x="329870" y="1590048"/>
              <a:ext cx="453317" cy="405911"/>
            </a:xfrm>
            <a:prstGeom prst="rect">
              <a:avLst/>
            </a:prstGeom>
          </p:spPr>
        </p:pic>
        <p:sp>
          <p:nvSpPr>
            <p:cNvPr id="28" name="ZoneTexte 27"/>
            <p:cNvSpPr txBox="1"/>
            <p:nvPr/>
          </p:nvSpPr>
          <p:spPr>
            <a:xfrm>
              <a:off x="456505" y="1273322"/>
              <a:ext cx="1097663" cy="307484"/>
            </a:xfrm>
            <a:prstGeom prst="rect">
              <a:avLst/>
            </a:prstGeom>
            <a:noFill/>
          </p:spPr>
          <p:txBody>
            <a:bodyPr wrap="none" rtlCol="0">
              <a:spAutoFit/>
            </a:bodyPr>
            <a:lstStyle/>
            <a:p>
              <a:r>
                <a:rPr lang="en-US" sz="2000" b="1" i="1" dirty="0">
                  <a:solidFill>
                    <a:schemeClr val="tx2"/>
                  </a:solidFill>
                  <a:latin typeface="Arial Narrow" panose="020B0606020202030204" pitchFamily="34" charset="0"/>
                </a:rPr>
                <a:t>Skills Model</a:t>
              </a:r>
            </a:p>
          </p:txBody>
        </p:sp>
      </p:grpSp>
      <p:pic>
        <p:nvPicPr>
          <p:cNvPr id="31" name="Image 30"/>
          <p:cNvPicPr>
            <a:picLocks noChangeAspect="1"/>
          </p:cNvPicPr>
          <p:nvPr/>
        </p:nvPicPr>
        <p:blipFill>
          <a:blip r:embed="rId5"/>
          <a:stretch>
            <a:fillRect/>
          </a:stretch>
        </p:blipFill>
        <p:spPr>
          <a:xfrm>
            <a:off x="4644634" y="3971563"/>
            <a:ext cx="1642502" cy="10065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2" name="ZoneTexte 31"/>
          <p:cNvSpPr txBox="1"/>
          <p:nvPr/>
        </p:nvSpPr>
        <p:spPr>
          <a:xfrm>
            <a:off x="4631171" y="4006085"/>
            <a:ext cx="1527441" cy="405710"/>
          </a:xfrm>
          <a:prstGeom prst="rect">
            <a:avLst/>
          </a:prstGeom>
          <a:noFill/>
        </p:spPr>
        <p:txBody>
          <a:bodyPr wrap="square" rtlCol="0">
            <a:spAutoFit/>
          </a:bodyPr>
          <a:lstStyle/>
          <a:p>
            <a:r>
              <a:rPr lang="en-US" sz="2000" b="1" i="1" dirty="0">
                <a:solidFill>
                  <a:schemeClr val="tx2"/>
                </a:solidFill>
                <a:latin typeface="Arial Narrow" panose="020B0606020202030204" pitchFamily="34" charset="0"/>
              </a:rPr>
              <a:t>World Model</a:t>
            </a:r>
          </a:p>
        </p:txBody>
      </p:sp>
      <p:sp>
        <p:nvSpPr>
          <p:cNvPr id="34" name="Flèche droite 33"/>
          <p:cNvSpPr/>
          <p:nvPr/>
        </p:nvSpPr>
        <p:spPr>
          <a:xfrm>
            <a:off x="4191186" y="2995653"/>
            <a:ext cx="439985" cy="151002"/>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40" name="Image 39"/>
          <p:cNvPicPr>
            <a:picLocks noChangeAspect="1"/>
          </p:cNvPicPr>
          <p:nvPr/>
        </p:nvPicPr>
        <p:blipFill>
          <a:blip r:embed="rId4"/>
          <a:stretch>
            <a:fillRect/>
          </a:stretch>
        </p:blipFill>
        <p:spPr>
          <a:xfrm>
            <a:off x="4690959" y="3125155"/>
            <a:ext cx="453317" cy="405911"/>
          </a:xfrm>
          <a:prstGeom prst="rect">
            <a:avLst/>
          </a:prstGeom>
        </p:spPr>
      </p:pic>
      <p:pic>
        <p:nvPicPr>
          <p:cNvPr id="41" name="Image 40"/>
          <p:cNvPicPr>
            <a:picLocks noChangeAspect="1"/>
          </p:cNvPicPr>
          <p:nvPr/>
        </p:nvPicPr>
        <p:blipFill>
          <a:blip r:embed="rId4"/>
          <a:stretch>
            <a:fillRect/>
          </a:stretch>
        </p:blipFill>
        <p:spPr>
          <a:xfrm>
            <a:off x="5933851" y="4402536"/>
            <a:ext cx="342242" cy="306452"/>
          </a:xfrm>
          <a:prstGeom prst="rect">
            <a:avLst/>
          </a:prstGeom>
        </p:spPr>
      </p:pic>
      <p:pic>
        <p:nvPicPr>
          <p:cNvPr id="45" name="Image 44"/>
          <p:cNvPicPr>
            <a:picLocks noChangeAspect="1"/>
          </p:cNvPicPr>
          <p:nvPr/>
        </p:nvPicPr>
        <p:blipFill>
          <a:blip r:embed="rId6"/>
          <a:stretch>
            <a:fillRect/>
          </a:stretch>
        </p:blipFill>
        <p:spPr>
          <a:xfrm>
            <a:off x="6393665" y="3476943"/>
            <a:ext cx="584784" cy="584784"/>
          </a:xfrm>
          <a:prstGeom prst="rect">
            <a:avLst/>
          </a:prstGeom>
        </p:spPr>
      </p:pic>
      <p:sp>
        <p:nvSpPr>
          <p:cNvPr id="47" name="ZoneTexte 46"/>
          <p:cNvSpPr txBox="1"/>
          <p:nvPr/>
        </p:nvSpPr>
        <p:spPr>
          <a:xfrm>
            <a:off x="3849907" y="1737444"/>
            <a:ext cx="1694031" cy="374501"/>
          </a:xfrm>
          <a:prstGeom prst="rect">
            <a:avLst/>
          </a:prstGeom>
          <a:noFill/>
        </p:spPr>
        <p:txBody>
          <a:bodyPr wrap="none" rtlCol="0">
            <a:spAutoFit/>
          </a:bodyPr>
          <a:lstStyle/>
          <a:p>
            <a:r>
              <a:rPr lang="en-US" b="1" dirty="0"/>
              <a:t>At Design time</a:t>
            </a:r>
          </a:p>
        </p:txBody>
      </p:sp>
      <p:sp>
        <p:nvSpPr>
          <p:cNvPr id="49" name="Cube 48"/>
          <p:cNvSpPr/>
          <p:nvPr/>
        </p:nvSpPr>
        <p:spPr>
          <a:xfrm>
            <a:off x="9715558" y="4250401"/>
            <a:ext cx="886483" cy="723193"/>
          </a:xfrm>
          <a:prstGeom prst="cube">
            <a:avLst>
              <a:gd name="adj" fmla="val 1688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200" dirty="0"/>
              <a:t>Human Operator</a:t>
            </a:r>
          </a:p>
        </p:txBody>
      </p:sp>
      <p:cxnSp>
        <p:nvCxnSpPr>
          <p:cNvPr id="50" name="Connecteur droit avec flèche 49"/>
          <p:cNvCxnSpPr>
            <a:stCxn id="49" idx="0"/>
            <a:endCxn id="15" idx="3"/>
          </p:cNvCxnSpPr>
          <p:nvPr/>
        </p:nvCxnSpPr>
        <p:spPr>
          <a:xfrm flipH="1" flipV="1">
            <a:off x="9087954" y="2990164"/>
            <a:ext cx="1131878" cy="1260249"/>
          </a:xfrm>
          <a:prstGeom prst="straightConnector1">
            <a:avLst/>
          </a:prstGeom>
          <a:ln w="28575">
            <a:solidFill>
              <a:schemeClr val="accent2">
                <a:lumMod val="60000"/>
                <a:lumOff val="4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3" name="Rogner un rectangle à un seul coin 52"/>
          <p:cNvSpPr/>
          <p:nvPr/>
        </p:nvSpPr>
        <p:spPr>
          <a:xfrm>
            <a:off x="8669955" y="3610381"/>
            <a:ext cx="771780" cy="359061"/>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1" dirty="0"/>
              <a:t>Data Sheet</a:t>
            </a:r>
          </a:p>
        </p:txBody>
      </p:sp>
      <p:sp>
        <p:nvSpPr>
          <p:cNvPr id="58" name="Rogner un rectangle à un seul coin 57"/>
          <p:cNvSpPr/>
          <p:nvPr/>
        </p:nvSpPr>
        <p:spPr>
          <a:xfrm>
            <a:off x="9592233" y="3610368"/>
            <a:ext cx="771780" cy="359061"/>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1" dirty="0"/>
              <a:t>Data Sheet</a:t>
            </a:r>
          </a:p>
        </p:txBody>
      </p:sp>
    </p:spTree>
    <p:extLst>
      <p:ext uri="{BB962C8B-B14F-4D97-AF65-F5344CB8AC3E}">
        <p14:creationId xmlns:p14="http://schemas.microsoft.com/office/powerpoint/2010/main" val="349769411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en-US" dirty="0" smtClean="0"/>
              <a:t>Recap</a:t>
            </a:r>
            <a:endParaRPr lang="en-US" dirty="0"/>
          </a:p>
        </p:txBody>
      </p:sp>
      <p:sp>
        <p:nvSpPr>
          <p:cNvPr id="7" name="Inhaltsplatzhalter 4"/>
          <p:cNvSpPr>
            <a:spLocks noGrp="1"/>
          </p:cNvSpPr>
          <p:nvPr>
            <p:ph idx="1"/>
          </p:nvPr>
        </p:nvSpPr>
        <p:spPr>
          <a:noFill/>
        </p:spPr>
        <p:txBody>
          <a:bodyPr anchor="t">
            <a:noAutofit/>
          </a:bodyPr>
          <a:lstStyle/>
          <a:p>
            <a:r>
              <a:rPr lang="en-US" dirty="0" smtClean="0"/>
              <a:t>Papyrus4Robotics</a:t>
            </a:r>
          </a:p>
          <a:p>
            <a:pPr marL="342900" lvl="1" indent="0">
              <a:buNone/>
            </a:pPr>
            <a:r>
              <a:rPr lang="en-US" dirty="0" smtClean="0"/>
              <a:t>“umbrella framework </a:t>
            </a:r>
            <a:r>
              <a:rPr lang="en-US" dirty="0"/>
              <a:t>that </a:t>
            </a:r>
            <a:r>
              <a:rPr lang="en-US" dirty="0" smtClean="0"/>
              <a:t>collects a </a:t>
            </a:r>
            <a:r>
              <a:rPr lang="en-US" dirty="0"/>
              <a:t>set of Papyrus-based DSLs and </a:t>
            </a:r>
            <a:r>
              <a:rPr lang="en-US" dirty="0" smtClean="0"/>
              <a:t>tools </a:t>
            </a:r>
            <a:r>
              <a:rPr lang="en-US" dirty="0"/>
              <a:t>and </a:t>
            </a:r>
            <a:r>
              <a:rPr lang="en-US" dirty="0" smtClean="0"/>
              <a:t>supports the design of robotic systems in conformance with the </a:t>
            </a:r>
            <a:r>
              <a:rPr lang="en-US" dirty="0" err="1" smtClean="0"/>
              <a:t>RobMoSys</a:t>
            </a:r>
            <a:r>
              <a:rPr lang="en-US" dirty="0" smtClean="0"/>
              <a:t> approach”</a:t>
            </a:r>
          </a:p>
          <a:p>
            <a:r>
              <a:rPr lang="en-US" dirty="0" smtClean="0"/>
              <a:t>Support</a:t>
            </a:r>
          </a:p>
          <a:p>
            <a:pPr lvl="1"/>
            <a:r>
              <a:rPr lang="en-US" b="1" dirty="0" smtClean="0"/>
              <a:t>Fundamental roles </a:t>
            </a:r>
            <a:r>
              <a:rPr lang="en-US" dirty="0" smtClean="0"/>
              <a:t>such as </a:t>
            </a:r>
            <a:r>
              <a:rPr lang="en-US" b="1" dirty="0" smtClean="0"/>
              <a:t>component developer, service designer, system builder, etc.</a:t>
            </a:r>
            <a:endParaRPr lang="en-US" dirty="0" smtClean="0"/>
          </a:p>
          <a:p>
            <a:pPr lvl="1"/>
            <a:r>
              <a:rPr lang="en-US" dirty="0" smtClean="0"/>
              <a:t>Model-Based </a:t>
            </a:r>
            <a:r>
              <a:rPr lang="en-US" b="1" dirty="0" smtClean="0"/>
              <a:t>safety analysis (FMEA, LA, FTA)</a:t>
            </a:r>
            <a:endParaRPr lang="en-US" dirty="0" smtClean="0"/>
          </a:p>
          <a:p>
            <a:pPr lvl="1"/>
            <a:r>
              <a:rPr lang="en-US" b="1" dirty="0" smtClean="0"/>
              <a:t>Integration between </a:t>
            </a:r>
            <a:r>
              <a:rPr lang="en-US" b="1" dirty="0" smtClean="0"/>
              <a:t>roles/views</a:t>
            </a:r>
          </a:p>
          <a:p>
            <a:pPr lvl="1"/>
            <a:r>
              <a:rPr lang="en-US" b="1" dirty="0" smtClean="0"/>
              <a:t>ROS2 Code generation, ROSIN FTP</a:t>
            </a:r>
            <a:endParaRPr lang="en-US" b="1" dirty="0" smtClean="0"/>
          </a:p>
          <a:p>
            <a:r>
              <a:rPr lang="en-US" dirty="0" smtClean="0"/>
              <a:t>Next version</a:t>
            </a:r>
          </a:p>
          <a:p>
            <a:pPr lvl="1"/>
            <a:r>
              <a:rPr lang="en-US" dirty="0" smtClean="0"/>
              <a:t>new release coming soon (End of September ´19)</a:t>
            </a:r>
            <a:endParaRPr lang="en-US" i="1"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55410" y="4674968"/>
            <a:ext cx="2048323" cy="304057"/>
          </a:xfrm>
          <a:prstGeom prst="rect">
            <a:avLst/>
          </a:prstGeom>
        </p:spPr>
      </p:pic>
    </p:spTree>
    <p:extLst>
      <p:ext uri="{BB962C8B-B14F-4D97-AF65-F5344CB8AC3E}">
        <p14:creationId xmlns:p14="http://schemas.microsoft.com/office/powerpoint/2010/main" val="369714668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5400" b="1" dirty="0"/>
              <a:t>Thanks!</a:t>
            </a:r>
            <a:br>
              <a:rPr lang="en-US" sz="5400" b="1" dirty="0"/>
            </a:br>
            <a:r>
              <a:rPr lang="en-US" sz="5400" b="1" dirty="0"/>
              <a:t>Questions?</a:t>
            </a:r>
            <a:endParaRPr lang="fr-FR" sz="5400" dirty="0"/>
          </a:p>
        </p:txBody>
      </p:sp>
    </p:spTree>
    <p:extLst>
      <p:ext uri="{BB962C8B-B14F-4D97-AF65-F5344CB8AC3E}">
        <p14:creationId xmlns:p14="http://schemas.microsoft.com/office/powerpoint/2010/main" val="11635561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24384" y="1367069"/>
            <a:ext cx="7655084" cy="3431709"/>
          </a:xfrm>
          <a:prstGeom prst="rect">
            <a:avLst/>
          </a:prstGeom>
          <a:solidFill>
            <a:schemeClr val="bg1">
              <a:alpha val="80000"/>
            </a:schemeClr>
          </a:solidFill>
        </p:spPr>
        <p:txBody>
          <a:bodyPr wrap="square" rtlCol="0">
            <a:spAutoFit/>
          </a:bodyPr>
          <a:lstStyle/>
          <a:p>
            <a:pPr marL="285750" indent="-285750">
              <a:buFont typeface="Arial" panose="020B0604020202020204" pitchFamily="34" charset="0"/>
              <a:buChar char="•"/>
            </a:pPr>
            <a:r>
              <a:rPr lang="de-DE" sz="1600" dirty="0"/>
              <a:t>ISO 12100 – Safety of machinery – General principles for design – Risk assessment and reduction</a:t>
            </a:r>
          </a:p>
          <a:p>
            <a:pPr marL="285750" indent="-285750">
              <a:buFont typeface="Arial" panose="020B0604020202020204" pitchFamily="34" charset="0"/>
              <a:buChar char="•"/>
            </a:pPr>
            <a:endParaRPr lang="de-DE" sz="1600" dirty="0"/>
          </a:p>
          <a:p>
            <a:pPr marL="285750" indent="-285750">
              <a:buFont typeface="Arial" panose="020B0604020202020204" pitchFamily="34" charset="0"/>
              <a:buChar char="•"/>
            </a:pPr>
            <a:r>
              <a:rPr lang="de-DE" sz="1600" dirty="0"/>
              <a:t>ISO 10218-1/2 - Robots </a:t>
            </a:r>
            <a:r>
              <a:rPr lang="de-DE" sz="1600" dirty="0"/>
              <a:t>and robotic devices -</a:t>
            </a:r>
            <a:r>
              <a:rPr lang="de-DE" sz="1600" dirty="0"/>
              <a:t> </a:t>
            </a:r>
            <a:r>
              <a:rPr lang="de-DE" sz="1600" dirty="0"/>
              <a:t>Safety requirements for industrial </a:t>
            </a:r>
            <a:r>
              <a:rPr lang="de-DE" sz="1600" dirty="0"/>
              <a:t>robots</a:t>
            </a:r>
          </a:p>
          <a:p>
            <a:pPr lvl="1"/>
            <a:r>
              <a:rPr lang="de-DE" sz="1600" dirty="0"/>
              <a:t>Part </a:t>
            </a:r>
            <a:r>
              <a:rPr lang="de-DE" sz="1600" dirty="0"/>
              <a:t>1: </a:t>
            </a:r>
            <a:r>
              <a:rPr lang="de-DE" sz="1600" dirty="0"/>
              <a:t>Robots requirements for the design of </a:t>
            </a:r>
            <a:r>
              <a:rPr lang="de-DE" sz="1600" dirty="0" smtClean="0"/>
              <a:t>manipulators </a:t>
            </a:r>
            <a:r>
              <a:rPr lang="de-DE" sz="1600" dirty="0"/>
              <a:t>for industrial environments</a:t>
            </a:r>
          </a:p>
          <a:p>
            <a:pPr lvl="1"/>
            <a:r>
              <a:rPr lang="de-DE" sz="1600" dirty="0"/>
              <a:t>Part </a:t>
            </a:r>
            <a:r>
              <a:rPr lang="de-DE" sz="1600" dirty="0"/>
              <a:t>2: Robot systems and integration</a:t>
            </a:r>
          </a:p>
          <a:p>
            <a:pPr marL="285750" indent="-285750">
              <a:buFont typeface="Arial" panose="020B0604020202020204" pitchFamily="34" charset="0"/>
              <a:buChar char="•"/>
            </a:pPr>
            <a:r>
              <a:rPr lang="de-DE" sz="1600" dirty="0"/>
              <a:t>ISO/TS 15066 – Robots and robotic devices – Collaborative robots</a:t>
            </a:r>
          </a:p>
          <a:p>
            <a:pPr marL="285750" indent="-285750">
              <a:buFont typeface="Arial" panose="020B0604020202020204" pitchFamily="34" charset="0"/>
              <a:buChar char="•"/>
            </a:pPr>
            <a:r>
              <a:rPr lang="en-US" sz="1600" dirty="0"/>
              <a:t>ISO-DIS </a:t>
            </a:r>
            <a:r>
              <a:rPr lang="en-US" sz="1600" dirty="0"/>
              <a:t>13482 – Safety </a:t>
            </a:r>
            <a:r>
              <a:rPr lang="en-US" sz="1600" dirty="0"/>
              <a:t>of Personal Care </a:t>
            </a:r>
            <a:r>
              <a:rPr lang="en-US" sz="1600" dirty="0"/>
              <a:t>Robots</a:t>
            </a:r>
            <a:endParaRPr lang="en-US" sz="1600" dirty="0"/>
          </a:p>
          <a:p>
            <a:pPr marL="285750" indent="-285750">
              <a:buFont typeface="Arial" panose="020B0604020202020204" pitchFamily="34" charset="0"/>
              <a:buChar char="•"/>
            </a:pPr>
            <a:endParaRPr lang="de-DE" sz="900" dirty="0"/>
          </a:p>
          <a:p>
            <a:pPr marL="285750" indent="-285750">
              <a:buFont typeface="Arial" panose="020B0604020202020204" pitchFamily="34" charset="0"/>
              <a:buChar char="•"/>
            </a:pPr>
            <a:r>
              <a:rPr lang="de-DE" sz="1600" dirty="0"/>
              <a:t>IEC </a:t>
            </a:r>
            <a:r>
              <a:rPr lang="de-DE" sz="1600" dirty="0"/>
              <a:t>61508-3 – Functional safety of </a:t>
            </a:r>
            <a:r>
              <a:rPr lang="de-DE" sz="1600" dirty="0"/>
              <a:t>electrical/electronic/programmable</a:t>
            </a:r>
            <a:br>
              <a:rPr lang="de-DE" sz="1600" dirty="0"/>
            </a:br>
            <a:r>
              <a:rPr lang="de-DE" sz="1600" dirty="0"/>
              <a:t>		safety-related </a:t>
            </a:r>
            <a:r>
              <a:rPr lang="de-DE" sz="1600" dirty="0"/>
              <a:t>systems</a:t>
            </a:r>
          </a:p>
          <a:p>
            <a:pPr marL="285750" indent="-285750">
              <a:buFont typeface="Arial" panose="020B0604020202020204" pitchFamily="34" charset="0"/>
              <a:buChar char="•"/>
            </a:pPr>
            <a:r>
              <a:rPr lang="de-DE" sz="1600" dirty="0"/>
              <a:t>ISO 13849-1 – Safety of machinery – Safety related parts of  control systems </a:t>
            </a:r>
            <a:r>
              <a:rPr lang="de-DE" sz="1600" dirty="0" smtClean="0"/>
              <a:t>–</a:t>
            </a:r>
            <a:br>
              <a:rPr lang="de-DE" sz="1600" dirty="0" smtClean="0"/>
            </a:br>
            <a:r>
              <a:rPr lang="de-DE" sz="1600" dirty="0" smtClean="0"/>
              <a:t>		Part </a:t>
            </a:r>
            <a:r>
              <a:rPr lang="de-DE" sz="1600" dirty="0"/>
              <a:t>1: General principles for design</a:t>
            </a:r>
          </a:p>
        </p:txBody>
      </p:sp>
      <p:sp>
        <p:nvSpPr>
          <p:cNvPr id="2" name="Titre 1"/>
          <p:cNvSpPr>
            <a:spLocks noGrp="1"/>
          </p:cNvSpPr>
          <p:nvPr>
            <p:ph type="title"/>
          </p:nvPr>
        </p:nvSpPr>
        <p:spPr/>
        <p:txBody>
          <a:bodyPr>
            <a:normAutofit/>
          </a:bodyPr>
          <a:lstStyle/>
          <a:p>
            <a:r>
              <a:rPr lang="en-CA" dirty="0" smtClean="0"/>
              <a:t>Safety Standards in Robotics</a:t>
            </a:r>
            <a:endParaRPr lang="en-CA" dirty="0"/>
          </a:p>
        </p:txBody>
      </p:sp>
      <p:pic>
        <p:nvPicPr>
          <p:cNvPr id="4" name="Image 3"/>
          <p:cNvPicPr>
            <a:picLocks noChangeAspect="1"/>
          </p:cNvPicPr>
          <p:nvPr/>
        </p:nvPicPr>
        <p:blipFill rotWithShape="1">
          <a:blip r:embed="rId3"/>
          <a:srcRect l="51059"/>
          <a:stretch/>
        </p:blipFill>
        <p:spPr>
          <a:xfrm>
            <a:off x="9475265" y="1586528"/>
            <a:ext cx="2197582" cy="5158250"/>
          </a:xfrm>
          <a:prstGeom prst="rect">
            <a:avLst/>
          </a:prstGeom>
        </p:spPr>
      </p:pic>
      <p:grpSp>
        <p:nvGrpSpPr>
          <p:cNvPr id="7" name="Groupe 6"/>
          <p:cNvGrpSpPr/>
          <p:nvPr/>
        </p:nvGrpSpPr>
        <p:grpSpPr>
          <a:xfrm>
            <a:off x="4284399" y="4955002"/>
            <a:ext cx="2235938" cy="1216152"/>
            <a:chOff x="3561907" y="4859751"/>
            <a:chExt cx="2235938" cy="1216152"/>
          </a:xfrm>
        </p:grpSpPr>
        <p:sp>
          <p:nvSpPr>
            <p:cNvPr id="5" name="Flèche à trois pointes 4"/>
            <p:cNvSpPr/>
            <p:nvPr/>
          </p:nvSpPr>
          <p:spPr>
            <a:xfrm rot="5400000">
              <a:off x="4071800" y="4349858"/>
              <a:ext cx="1216152" cy="2235938"/>
            </a:xfrm>
            <a:prstGeom prst="leftRightUp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GB" dirty="0"/>
            </a:p>
          </p:txBody>
        </p:sp>
        <p:sp>
          <p:nvSpPr>
            <p:cNvPr id="6" name="ZoneTexte 5"/>
            <p:cNvSpPr txBox="1"/>
            <p:nvPr/>
          </p:nvSpPr>
          <p:spPr>
            <a:xfrm>
              <a:off x="3754398" y="5254586"/>
              <a:ext cx="1876861" cy="374501"/>
            </a:xfrm>
            <a:prstGeom prst="rect">
              <a:avLst/>
            </a:prstGeom>
            <a:noFill/>
          </p:spPr>
          <p:txBody>
            <a:bodyPr wrap="none" rtlCol="0">
              <a:spAutoFit/>
            </a:bodyPr>
            <a:lstStyle/>
            <a:p>
              <a:r>
                <a:rPr lang="en-GB" dirty="0">
                  <a:solidFill>
                    <a:schemeClr val="accent5">
                      <a:lumMod val="50000"/>
                    </a:schemeClr>
                  </a:solidFill>
                </a:rPr>
                <a:t>Functional Safety</a:t>
              </a:r>
            </a:p>
          </p:txBody>
        </p:sp>
      </p:grpSp>
      <p:pic>
        <p:nvPicPr>
          <p:cNvPr id="18" name="Picture 2" descr="Resultado de imagen de robmosy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73822" y="5082393"/>
            <a:ext cx="802307" cy="703612"/>
          </a:xfrm>
          <a:prstGeom prst="rect">
            <a:avLst/>
          </a:prstGeom>
          <a:noFill/>
          <a:extLst>
            <a:ext uri="{909E8E84-426E-40DD-AFC4-6F175D3DCCD1}">
              <a14:hiddenFill xmlns:a14="http://schemas.microsoft.com/office/drawing/2010/main">
                <a:solidFill>
                  <a:srgbClr val="FFFFFF"/>
                </a:solidFill>
              </a14:hiddenFill>
            </a:ext>
          </a:extLst>
        </p:spPr>
      </p:pic>
      <p:pic>
        <p:nvPicPr>
          <p:cNvPr id="22" name="Image 21"/>
          <p:cNvPicPr>
            <a:picLocks noChangeAspect="1"/>
          </p:cNvPicPr>
          <p:nvPr/>
        </p:nvPicPr>
        <p:blipFill rotWithShape="1">
          <a:blip r:embed="rId3"/>
          <a:srcRect t="67745" r="50174" b="17284"/>
          <a:stretch/>
        </p:blipFill>
        <p:spPr>
          <a:xfrm>
            <a:off x="7040209" y="5045244"/>
            <a:ext cx="2437852" cy="841488"/>
          </a:xfrm>
          <a:prstGeom prst="rect">
            <a:avLst/>
          </a:prstGeom>
        </p:spPr>
      </p:pic>
      <p:sp>
        <p:nvSpPr>
          <p:cNvPr id="26" name="Rectangle 25"/>
          <p:cNvSpPr/>
          <p:nvPr/>
        </p:nvSpPr>
        <p:spPr>
          <a:xfrm>
            <a:off x="1624383" y="2064798"/>
            <a:ext cx="7655084" cy="1592802"/>
          </a:xfrm>
          <a:prstGeom prst="rect">
            <a:avLst/>
          </a:prstGeom>
          <a:noFill/>
          <a:ln w="3810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ZoneTexte 26"/>
          <p:cNvSpPr txBox="1"/>
          <p:nvPr/>
        </p:nvSpPr>
        <p:spPr>
          <a:xfrm>
            <a:off x="7315952" y="1699647"/>
            <a:ext cx="1935466" cy="369332"/>
          </a:xfrm>
          <a:prstGeom prst="rect">
            <a:avLst/>
          </a:prstGeom>
          <a:noFill/>
        </p:spPr>
        <p:txBody>
          <a:bodyPr wrap="none" rtlCol="0">
            <a:spAutoFit/>
          </a:bodyPr>
          <a:lstStyle/>
          <a:p>
            <a:r>
              <a:rPr lang="en-GB" dirty="0">
                <a:solidFill>
                  <a:schemeClr val="accent1">
                    <a:lumMod val="50000"/>
                  </a:schemeClr>
                </a:solidFill>
              </a:rPr>
              <a:t>(Industrial) </a:t>
            </a:r>
            <a:r>
              <a:rPr lang="en-GB" dirty="0">
                <a:solidFill>
                  <a:schemeClr val="accent1">
                    <a:lumMod val="50000"/>
                  </a:schemeClr>
                </a:solidFill>
              </a:rPr>
              <a:t>Robots</a:t>
            </a:r>
          </a:p>
        </p:txBody>
      </p:sp>
      <p:sp>
        <p:nvSpPr>
          <p:cNvPr id="28" name="TextBox 27"/>
          <p:cNvSpPr txBox="1"/>
          <p:nvPr/>
        </p:nvSpPr>
        <p:spPr>
          <a:xfrm>
            <a:off x="1624383" y="6184718"/>
            <a:ext cx="7429305" cy="584775"/>
          </a:xfrm>
          <a:prstGeom prst="rect">
            <a:avLst/>
          </a:prstGeom>
          <a:solidFill>
            <a:schemeClr val="bg1">
              <a:alpha val="80000"/>
            </a:schemeClr>
          </a:solidFill>
        </p:spPr>
        <p:txBody>
          <a:bodyPr wrap="square" rtlCol="0">
            <a:spAutoFit/>
          </a:bodyPr>
          <a:lstStyle/>
          <a:p>
            <a:pPr marL="285750" indent="-285750">
              <a:buFont typeface="Arial" panose="020B0604020202020204" pitchFamily="34" charset="0"/>
              <a:buChar char="•"/>
            </a:pPr>
            <a:r>
              <a:rPr lang="de-DE" sz="1600" dirty="0"/>
              <a:t>IEC </a:t>
            </a:r>
            <a:r>
              <a:rPr lang="de-DE" sz="1600" dirty="0"/>
              <a:t>62061 – Safety of machinery  Functional safety of safety-related </a:t>
            </a:r>
            <a:r>
              <a:rPr lang="de-DE" sz="1600" dirty="0" smtClean="0"/>
              <a:t>		electrical/electronic/programmable </a:t>
            </a:r>
            <a:r>
              <a:rPr lang="de-DE" sz="1600" dirty="0"/>
              <a:t>control </a:t>
            </a:r>
            <a:r>
              <a:rPr lang="de-DE" sz="1600" dirty="0"/>
              <a:t>systems</a:t>
            </a:r>
            <a:endParaRPr lang="de-DE" sz="1600" dirty="0"/>
          </a:p>
        </p:txBody>
      </p:sp>
    </p:spTree>
    <p:extLst>
      <p:ext uri="{BB962C8B-B14F-4D97-AF65-F5344CB8AC3E}">
        <p14:creationId xmlns:p14="http://schemas.microsoft.com/office/powerpoint/2010/main" val="35303053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en-CA" dirty="0"/>
              <a:t>Safety Standards in Robotics</a:t>
            </a:r>
            <a:endParaRPr lang="en-US" dirty="0"/>
          </a:p>
        </p:txBody>
      </p:sp>
      <p:sp>
        <p:nvSpPr>
          <p:cNvPr id="8" name="Rectangle 7"/>
          <p:cNvSpPr/>
          <p:nvPr/>
        </p:nvSpPr>
        <p:spPr>
          <a:xfrm>
            <a:off x="5352681" y="3502655"/>
            <a:ext cx="3470822" cy="369332"/>
          </a:xfrm>
          <a:prstGeom prst="rect">
            <a:avLst/>
          </a:prstGeom>
        </p:spPr>
        <p:txBody>
          <a:bodyPr wrap="none">
            <a:spAutoFit/>
          </a:bodyPr>
          <a:lstStyle/>
          <a:p>
            <a:r>
              <a:rPr lang="en-US" b="1" dirty="0">
                <a:latin typeface="Arial Narrow" panose="020B0606020202030204" pitchFamily="34" charset="0"/>
              </a:rPr>
              <a:t>Robotic Guidelines (previous slide)</a:t>
            </a:r>
            <a:endParaRPr lang="en-US" b="1" dirty="0">
              <a:latin typeface="Arial Narrow" panose="020B0606020202030204" pitchFamily="34" charset="0"/>
            </a:endParaRPr>
          </a:p>
        </p:txBody>
      </p:sp>
      <p:pic>
        <p:nvPicPr>
          <p:cNvPr id="13" name="Image 12"/>
          <p:cNvPicPr>
            <a:picLocks noChangeAspect="1"/>
          </p:cNvPicPr>
          <p:nvPr/>
        </p:nvPicPr>
        <p:blipFill>
          <a:blip r:embed="rId2"/>
          <a:stretch>
            <a:fillRect/>
          </a:stretch>
        </p:blipFill>
        <p:spPr>
          <a:xfrm>
            <a:off x="5468979" y="1437976"/>
            <a:ext cx="2001894" cy="1958996"/>
          </a:xfrm>
          <a:prstGeom prst="rect">
            <a:avLst/>
          </a:prstGeom>
        </p:spPr>
      </p:pic>
      <p:pic>
        <p:nvPicPr>
          <p:cNvPr id="14" name="Image 13"/>
          <p:cNvPicPr>
            <a:picLocks noChangeAspect="1"/>
          </p:cNvPicPr>
          <p:nvPr/>
        </p:nvPicPr>
        <p:blipFill>
          <a:blip r:embed="rId3"/>
          <a:stretch>
            <a:fillRect/>
          </a:stretch>
        </p:blipFill>
        <p:spPr>
          <a:xfrm>
            <a:off x="7558853" y="1013305"/>
            <a:ext cx="2988534" cy="2139471"/>
          </a:xfrm>
          <a:prstGeom prst="rect">
            <a:avLst/>
          </a:prstGeom>
        </p:spPr>
      </p:pic>
      <p:pic>
        <p:nvPicPr>
          <p:cNvPr id="15" name="Image 14"/>
          <p:cNvPicPr>
            <a:picLocks noChangeAspect="1"/>
          </p:cNvPicPr>
          <p:nvPr/>
        </p:nvPicPr>
        <p:blipFill>
          <a:blip r:embed="rId4"/>
          <a:stretch>
            <a:fillRect/>
          </a:stretch>
        </p:blipFill>
        <p:spPr>
          <a:xfrm>
            <a:off x="4492838" y="4121945"/>
            <a:ext cx="6050473" cy="2379520"/>
          </a:xfrm>
          <a:prstGeom prst="rect">
            <a:avLst/>
          </a:prstGeom>
        </p:spPr>
      </p:pic>
      <p:pic>
        <p:nvPicPr>
          <p:cNvPr id="11" name="Image 10"/>
          <p:cNvPicPr>
            <a:picLocks noChangeAspect="1"/>
          </p:cNvPicPr>
          <p:nvPr/>
        </p:nvPicPr>
        <p:blipFill>
          <a:blip r:embed="rId5"/>
          <a:stretch>
            <a:fillRect/>
          </a:stretch>
        </p:blipFill>
        <p:spPr>
          <a:xfrm>
            <a:off x="1839875" y="855347"/>
            <a:ext cx="3260400" cy="3266598"/>
          </a:xfrm>
          <a:prstGeom prst="rect">
            <a:avLst/>
          </a:prstGeom>
        </p:spPr>
      </p:pic>
    </p:spTree>
    <p:extLst>
      <p:ext uri="{BB962C8B-B14F-4D97-AF65-F5344CB8AC3E}">
        <p14:creationId xmlns:p14="http://schemas.microsoft.com/office/powerpoint/2010/main" val="32170062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8" name="Group 67"/>
          <p:cNvGrpSpPr/>
          <p:nvPr/>
        </p:nvGrpSpPr>
        <p:grpSpPr>
          <a:xfrm>
            <a:off x="1524000" y="1653552"/>
            <a:ext cx="9956800" cy="4950448"/>
            <a:chOff x="173812" y="1676130"/>
            <a:chExt cx="8824376" cy="4413909"/>
          </a:xfrm>
        </p:grpSpPr>
        <p:pic>
          <p:nvPicPr>
            <p:cNvPr id="49" name="Image 6"/>
            <p:cNvPicPr>
              <a:picLocks noChangeAspect="1"/>
            </p:cNvPicPr>
            <p:nvPr/>
          </p:nvPicPr>
          <p:blipFill rotWithShape="1">
            <a:blip r:embed="rId3">
              <a:duotone>
                <a:schemeClr val="accent4">
                  <a:shade val="45000"/>
                  <a:satMod val="135000"/>
                </a:schemeClr>
                <a:prstClr val="white"/>
              </a:duotone>
              <a:extLst>
                <a:ext uri="{28A0092B-C50C-407E-A947-70E740481C1C}">
                  <a14:useLocalDpi xmlns:a14="http://schemas.microsoft.com/office/drawing/2010/main" val="0"/>
                </a:ext>
              </a:extLst>
            </a:blip>
            <a:srcRect l="1493" t="5179" r="2855" b="9636"/>
            <a:stretch/>
          </p:blipFill>
          <p:spPr>
            <a:xfrm>
              <a:off x="173812" y="1676130"/>
              <a:ext cx="8742607" cy="4413909"/>
            </a:xfrm>
            <a:prstGeom prst="rect">
              <a:avLst/>
            </a:prstGeom>
            <a:ln>
              <a:noFill/>
            </a:ln>
          </p:spPr>
        </p:pic>
        <p:sp>
          <p:nvSpPr>
            <p:cNvPr id="50" name="Ellipse 4"/>
            <p:cNvSpPr/>
            <p:nvPr/>
          </p:nvSpPr>
          <p:spPr>
            <a:xfrm>
              <a:off x="443631" y="2876663"/>
              <a:ext cx="535338" cy="452109"/>
            </a:xfrm>
            <a:prstGeom prst="ellipse">
              <a:avLst/>
            </a:prstGeom>
            <a:noFill/>
            <a:ln w="38100">
              <a:solidFill>
                <a:srgbClr val="FF000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GB"/>
            </a:p>
          </p:txBody>
        </p:sp>
        <p:sp>
          <p:nvSpPr>
            <p:cNvPr id="55" name="Ellipse 10"/>
            <p:cNvSpPr/>
            <p:nvPr/>
          </p:nvSpPr>
          <p:spPr>
            <a:xfrm>
              <a:off x="8381081" y="3599704"/>
              <a:ext cx="617107" cy="512727"/>
            </a:xfrm>
            <a:prstGeom prst="ellipse">
              <a:avLst/>
            </a:prstGeom>
            <a:noFill/>
            <a:ln w="38100">
              <a:solidFill>
                <a:srgbClr val="FF000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GB"/>
            </a:p>
          </p:txBody>
        </p:sp>
        <p:sp>
          <p:nvSpPr>
            <p:cNvPr id="58" name="Forme libre 3"/>
            <p:cNvSpPr/>
            <p:nvPr/>
          </p:nvSpPr>
          <p:spPr>
            <a:xfrm>
              <a:off x="900437" y="2524256"/>
              <a:ext cx="2932470" cy="989674"/>
            </a:xfrm>
            <a:custGeom>
              <a:avLst/>
              <a:gdLst>
                <a:gd name="connsiteX0" fmla="*/ 0 w 3412066"/>
                <a:gd name="connsiteY0" fmla="*/ 635000 h 1096434"/>
                <a:gd name="connsiteX1" fmla="*/ 118533 w 3412066"/>
                <a:gd name="connsiteY1" fmla="*/ 635000 h 1096434"/>
                <a:gd name="connsiteX2" fmla="*/ 118533 w 3412066"/>
                <a:gd name="connsiteY2" fmla="*/ 1092200 h 1096434"/>
                <a:gd name="connsiteX3" fmla="*/ 1388533 w 3412066"/>
                <a:gd name="connsiteY3" fmla="*/ 1096434 h 1096434"/>
                <a:gd name="connsiteX4" fmla="*/ 1384300 w 3412066"/>
                <a:gd name="connsiteY4" fmla="*/ 0 h 1096434"/>
                <a:gd name="connsiteX5" fmla="*/ 1761066 w 3412066"/>
                <a:gd name="connsiteY5" fmla="*/ 4234 h 1096434"/>
                <a:gd name="connsiteX6" fmla="*/ 1765300 w 3412066"/>
                <a:gd name="connsiteY6" fmla="*/ 143934 h 1096434"/>
                <a:gd name="connsiteX7" fmla="*/ 2357966 w 3412066"/>
                <a:gd name="connsiteY7" fmla="*/ 148167 h 1096434"/>
                <a:gd name="connsiteX8" fmla="*/ 2357966 w 3412066"/>
                <a:gd name="connsiteY8" fmla="*/ 12700 h 1096434"/>
                <a:gd name="connsiteX9" fmla="*/ 2916766 w 3412066"/>
                <a:gd name="connsiteY9" fmla="*/ 16934 h 1096434"/>
                <a:gd name="connsiteX10" fmla="*/ 3412066 w 3412066"/>
                <a:gd name="connsiteY10" fmla="*/ 21167 h 1096434"/>
                <a:gd name="connsiteX0" fmla="*/ 0 w 3412066"/>
                <a:gd name="connsiteY0" fmla="*/ 635000 h 1096434"/>
                <a:gd name="connsiteX1" fmla="*/ 118533 w 3412066"/>
                <a:gd name="connsiteY1" fmla="*/ 635000 h 1096434"/>
                <a:gd name="connsiteX2" fmla="*/ 118533 w 3412066"/>
                <a:gd name="connsiteY2" fmla="*/ 1092200 h 1096434"/>
                <a:gd name="connsiteX3" fmla="*/ 1388533 w 3412066"/>
                <a:gd name="connsiteY3" fmla="*/ 1096434 h 1096434"/>
                <a:gd name="connsiteX4" fmla="*/ 1384300 w 3412066"/>
                <a:gd name="connsiteY4" fmla="*/ 0 h 1096434"/>
                <a:gd name="connsiteX5" fmla="*/ 1761066 w 3412066"/>
                <a:gd name="connsiteY5" fmla="*/ 4234 h 1096434"/>
                <a:gd name="connsiteX6" fmla="*/ 1732052 w 3412066"/>
                <a:gd name="connsiteY6" fmla="*/ 143934 h 1096434"/>
                <a:gd name="connsiteX7" fmla="*/ 2357966 w 3412066"/>
                <a:gd name="connsiteY7" fmla="*/ 148167 h 1096434"/>
                <a:gd name="connsiteX8" fmla="*/ 2357966 w 3412066"/>
                <a:gd name="connsiteY8" fmla="*/ 12700 h 1096434"/>
                <a:gd name="connsiteX9" fmla="*/ 2916766 w 3412066"/>
                <a:gd name="connsiteY9" fmla="*/ 16934 h 1096434"/>
                <a:gd name="connsiteX10" fmla="*/ 3412066 w 3412066"/>
                <a:gd name="connsiteY10" fmla="*/ 21167 h 1096434"/>
                <a:gd name="connsiteX0" fmla="*/ 0 w 3412066"/>
                <a:gd name="connsiteY0" fmla="*/ 635000 h 1096434"/>
                <a:gd name="connsiteX1" fmla="*/ 118533 w 3412066"/>
                <a:gd name="connsiteY1" fmla="*/ 635000 h 1096434"/>
                <a:gd name="connsiteX2" fmla="*/ 118533 w 3412066"/>
                <a:gd name="connsiteY2" fmla="*/ 1092200 h 1096434"/>
                <a:gd name="connsiteX3" fmla="*/ 1388533 w 3412066"/>
                <a:gd name="connsiteY3" fmla="*/ 1096434 h 1096434"/>
                <a:gd name="connsiteX4" fmla="*/ 1384300 w 3412066"/>
                <a:gd name="connsiteY4" fmla="*/ 0 h 1096434"/>
                <a:gd name="connsiteX5" fmla="*/ 1736130 w 3412066"/>
                <a:gd name="connsiteY5" fmla="*/ 6872 h 1096434"/>
                <a:gd name="connsiteX6" fmla="*/ 1732052 w 3412066"/>
                <a:gd name="connsiteY6" fmla="*/ 143934 h 1096434"/>
                <a:gd name="connsiteX7" fmla="*/ 2357966 w 3412066"/>
                <a:gd name="connsiteY7" fmla="*/ 148167 h 1096434"/>
                <a:gd name="connsiteX8" fmla="*/ 2357966 w 3412066"/>
                <a:gd name="connsiteY8" fmla="*/ 12700 h 1096434"/>
                <a:gd name="connsiteX9" fmla="*/ 2916766 w 3412066"/>
                <a:gd name="connsiteY9" fmla="*/ 16934 h 1096434"/>
                <a:gd name="connsiteX10" fmla="*/ 3412066 w 3412066"/>
                <a:gd name="connsiteY10" fmla="*/ 21167 h 1096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12066" h="1096434">
                  <a:moveTo>
                    <a:pt x="0" y="635000"/>
                  </a:moveTo>
                  <a:lnTo>
                    <a:pt x="118533" y="635000"/>
                  </a:lnTo>
                  <a:lnTo>
                    <a:pt x="118533" y="1092200"/>
                  </a:lnTo>
                  <a:lnTo>
                    <a:pt x="1388533" y="1096434"/>
                  </a:lnTo>
                  <a:lnTo>
                    <a:pt x="1384300" y="0"/>
                  </a:lnTo>
                  <a:lnTo>
                    <a:pt x="1736130" y="6872"/>
                  </a:lnTo>
                  <a:lnTo>
                    <a:pt x="1732052" y="143934"/>
                  </a:lnTo>
                  <a:lnTo>
                    <a:pt x="2357966" y="148167"/>
                  </a:lnTo>
                  <a:lnTo>
                    <a:pt x="2357966" y="12700"/>
                  </a:lnTo>
                  <a:lnTo>
                    <a:pt x="2916766" y="16934"/>
                  </a:lnTo>
                  <a:lnTo>
                    <a:pt x="3412066" y="21167"/>
                  </a:ln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Forme libre 12"/>
            <p:cNvSpPr/>
            <p:nvPr/>
          </p:nvSpPr>
          <p:spPr>
            <a:xfrm>
              <a:off x="3834726" y="2537631"/>
              <a:ext cx="4737763" cy="1274376"/>
            </a:xfrm>
            <a:custGeom>
              <a:avLst/>
              <a:gdLst>
                <a:gd name="connsiteX0" fmla="*/ 0 w 5518150"/>
                <a:gd name="connsiteY0" fmla="*/ 0 h 1422400"/>
                <a:gd name="connsiteX1" fmla="*/ 1866900 w 5518150"/>
                <a:gd name="connsiteY1" fmla="*/ 6350 h 1422400"/>
                <a:gd name="connsiteX2" fmla="*/ 1873250 w 5518150"/>
                <a:gd name="connsiteY2" fmla="*/ 114300 h 1422400"/>
                <a:gd name="connsiteX3" fmla="*/ 2209800 w 5518150"/>
                <a:gd name="connsiteY3" fmla="*/ 120650 h 1422400"/>
                <a:gd name="connsiteX4" fmla="*/ 2216150 w 5518150"/>
                <a:gd name="connsiteY4" fmla="*/ 514350 h 1422400"/>
                <a:gd name="connsiteX5" fmla="*/ 3194050 w 5518150"/>
                <a:gd name="connsiteY5" fmla="*/ 508000 h 1422400"/>
                <a:gd name="connsiteX6" fmla="*/ 3194050 w 5518150"/>
                <a:gd name="connsiteY6" fmla="*/ 654050 h 1422400"/>
                <a:gd name="connsiteX7" fmla="*/ 3663950 w 5518150"/>
                <a:gd name="connsiteY7" fmla="*/ 666750 h 1422400"/>
                <a:gd name="connsiteX8" fmla="*/ 3663950 w 5518150"/>
                <a:gd name="connsiteY8" fmla="*/ 615950 h 1422400"/>
                <a:gd name="connsiteX9" fmla="*/ 4457700 w 5518150"/>
                <a:gd name="connsiteY9" fmla="*/ 628650 h 1422400"/>
                <a:gd name="connsiteX10" fmla="*/ 4483100 w 5518150"/>
                <a:gd name="connsiteY10" fmla="*/ 742950 h 1422400"/>
                <a:gd name="connsiteX11" fmla="*/ 4826000 w 5518150"/>
                <a:gd name="connsiteY11" fmla="*/ 755650 h 1422400"/>
                <a:gd name="connsiteX12" fmla="*/ 4826000 w 5518150"/>
                <a:gd name="connsiteY12" fmla="*/ 666750 h 1422400"/>
                <a:gd name="connsiteX13" fmla="*/ 4946650 w 5518150"/>
                <a:gd name="connsiteY13" fmla="*/ 666750 h 1422400"/>
                <a:gd name="connsiteX14" fmla="*/ 4953000 w 5518150"/>
                <a:gd name="connsiteY14" fmla="*/ 1270000 h 1422400"/>
                <a:gd name="connsiteX15" fmla="*/ 5219700 w 5518150"/>
                <a:gd name="connsiteY15" fmla="*/ 1270000 h 1422400"/>
                <a:gd name="connsiteX16" fmla="*/ 5219700 w 5518150"/>
                <a:gd name="connsiteY16" fmla="*/ 1416050 h 1422400"/>
                <a:gd name="connsiteX17" fmla="*/ 5518150 w 5518150"/>
                <a:gd name="connsiteY17" fmla="*/ 1422400 h 1422400"/>
                <a:gd name="connsiteX0" fmla="*/ 0 w 5518150"/>
                <a:gd name="connsiteY0" fmla="*/ 0 h 1422400"/>
                <a:gd name="connsiteX1" fmla="*/ 1866900 w 5518150"/>
                <a:gd name="connsiteY1" fmla="*/ 6350 h 1422400"/>
                <a:gd name="connsiteX2" fmla="*/ 1873250 w 5518150"/>
                <a:gd name="connsiteY2" fmla="*/ 114300 h 1422400"/>
                <a:gd name="connsiteX3" fmla="*/ 2218112 w 5518150"/>
                <a:gd name="connsiteY3" fmla="*/ 81078 h 1422400"/>
                <a:gd name="connsiteX4" fmla="*/ 2216150 w 5518150"/>
                <a:gd name="connsiteY4" fmla="*/ 514350 h 1422400"/>
                <a:gd name="connsiteX5" fmla="*/ 3194050 w 5518150"/>
                <a:gd name="connsiteY5" fmla="*/ 508000 h 1422400"/>
                <a:gd name="connsiteX6" fmla="*/ 3194050 w 5518150"/>
                <a:gd name="connsiteY6" fmla="*/ 654050 h 1422400"/>
                <a:gd name="connsiteX7" fmla="*/ 3663950 w 5518150"/>
                <a:gd name="connsiteY7" fmla="*/ 666750 h 1422400"/>
                <a:gd name="connsiteX8" fmla="*/ 3663950 w 5518150"/>
                <a:gd name="connsiteY8" fmla="*/ 615950 h 1422400"/>
                <a:gd name="connsiteX9" fmla="*/ 4457700 w 5518150"/>
                <a:gd name="connsiteY9" fmla="*/ 628650 h 1422400"/>
                <a:gd name="connsiteX10" fmla="*/ 4483100 w 5518150"/>
                <a:gd name="connsiteY10" fmla="*/ 742950 h 1422400"/>
                <a:gd name="connsiteX11" fmla="*/ 4826000 w 5518150"/>
                <a:gd name="connsiteY11" fmla="*/ 755650 h 1422400"/>
                <a:gd name="connsiteX12" fmla="*/ 4826000 w 5518150"/>
                <a:gd name="connsiteY12" fmla="*/ 666750 h 1422400"/>
                <a:gd name="connsiteX13" fmla="*/ 4946650 w 5518150"/>
                <a:gd name="connsiteY13" fmla="*/ 666750 h 1422400"/>
                <a:gd name="connsiteX14" fmla="*/ 4953000 w 5518150"/>
                <a:gd name="connsiteY14" fmla="*/ 1270000 h 1422400"/>
                <a:gd name="connsiteX15" fmla="*/ 5219700 w 5518150"/>
                <a:gd name="connsiteY15" fmla="*/ 1270000 h 1422400"/>
                <a:gd name="connsiteX16" fmla="*/ 5219700 w 5518150"/>
                <a:gd name="connsiteY16" fmla="*/ 1416050 h 1422400"/>
                <a:gd name="connsiteX17" fmla="*/ 5518150 w 5518150"/>
                <a:gd name="connsiteY17" fmla="*/ 1422400 h 1422400"/>
                <a:gd name="connsiteX0" fmla="*/ 0 w 5518150"/>
                <a:gd name="connsiteY0" fmla="*/ 0 h 1422400"/>
                <a:gd name="connsiteX1" fmla="*/ 1866900 w 5518150"/>
                <a:gd name="connsiteY1" fmla="*/ 6350 h 1422400"/>
                <a:gd name="connsiteX2" fmla="*/ 1873250 w 5518150"/>
                <a:gd name="connsiteY2" fmla="*/ 85282 h 1422400"/>
                <a:gd name="connsiteX3" fmla="*/ 2218112 w 5518150"/>
                <a:gd name="connsiteY3" fmla="*/ 81078 h 1422400"/>
                <a:gd name="connsiteX4" fmla="*/ 2216150 w 5518150"/>
                <a:gd name="connsiteY4" fmla="*/ 514350 h 1422400"/>
                <a:gd name="connsiteX5" fmla="*/ 3194050 w 5518150"/>
                <a:gd name="connsiteY5" fmla="*/ 508000 h 1422400"/>
                <a:gd name="connsiteX6" fmla="*/ 3194050 w 5518150"/>
                <a:gd name="connsiteY6" fmla="*/ 654050 h 1422400"/>
                <a:gd name="connsiteX7" fmla="*/ 3663950 w 5518150"/>
                <a:gd name="connsiteY7" fmla="*/ 666750 h 1422400"/>
                <a:gd name="connsiteX8" fmla="*/ 3663950 w 5518150"/>
                <a:gd name="connsiteY8" fmla="*/ 615950 h 1422400"/>
                <a:gd name="connsiteX9" fmla="*/ 4457700 w 5518150"/>
                <a:gd name="connsiteY9" fmla="*/ 628650 h 1422400"/>
                <a:gd name="connsiteX10" fmla="*/ 4483100 w 5518150"/>
                <a:gd name="connsiteY10" fmla="*/ 742950 h 1422400"/>
                <a:gd name="connsiteX11" fmla="*/ 4826000 w 5518150"/>
                <a:gd name="connsiteY11" fmla="*/ 755650 h 1422400"/>
                <a:gd name="connsiteX12" fmla="*/ 4826000 w 5518150"/>
                <a:gd name="connsiteY12" fmla="*/ 666750 h 1422400"/>
                <a:gd name="connsiteX13" fmla="*/ 4946650 w 5518150"/>
                <a:gd name="connsiteY13" fmla="*/ 666750 h 1422400"/>
                <a:gd name="connsiteX14" fmla="*/ 4953000 w 5518150"/>
                <a:gd name="connsiteY14" fmla="*/ 1270000 h 1422400"/>
                <a:gd name="connsiteX15" fmla="*/ 5219700 w 5518150"/>
                <a:gd name="connsiteY15" fmla="*/ 1270000 h 1422400"/>
                <a:gd name="connsiteX16" fmla="*/ 5219700 w 5518150"/>
                <a:gd name="connsiteY16" fmla="*/ 1416050 h 1422400"/>
                <a:gd name="connsiteX17" fmla="*/ 5518150 w 5518150"/>
                <a:gd name="connsiteY17" fmla="*/ 1422400 h 1422400"/>
                <a:gd name="connsiteX0" fmla="*/ 0 w 5518150"/>
                <a:gd name="connsiteY0" fmla="*/ 0 h 1422400"/>
                <a:gd name="connsiteX1" fmla="*/ 1866900 w 5518150"/>
                <a:gd name="connsiteY1" fmla="*/ 6350 h 1422400"/>
                <a:gd name="connsiteX2" fmla="*/ 1873250 w 5518150"/>
                <a:gd name="connsiteY2" fmla="*/ 85282 h 1422400"/>
                <a:gd name="connsiteX3" fmla="*/ 2218112 w 5518150"/>
                <a:gd name="connsiteY3" fmla="*/ 81078 h 1422400"/>
                <a:gd name="connsiteX4" fmla="*/ 2218922 w 5518150"/>
                <a:gd name="connsiteY4" fmla="*/ 493245 h 1422400"/>
                <a:gd name="connsiteX5" fmla="*/ 3194050 w 5518150"/>
                <a:gd name="connsiteY5" fmla="*/ 508000 h 1422400"/>
                <a:gd name="connsiteX6" fmla="*/ 3194050 w 5518150"/>
                <a:gd name="connsiteY6" fmla="*/ 654050 h 1422400"/>
                <a:gd name="connsiteX7" fmla="*/ 3663950 w 5518150"/>
                <a:gd name="connsiteY7" fmla="*/ 666750 h 1422400"/>
                <a:gd name="connsiteX8" fmla="*/ 3663950 w 5518150"/>
                <a:gd name="connsiteY8" fmla="*/ 615950 h 1422400"/>
                <a:gd name="connsiteX9" fmla="*/ 4457700 w 5518150"/>
                <a:gd name="connsiteY9" fmla="*/ 628650 h 1422400"/>
                <a:gd name="connsiteX10" fmla="*/ 4483100 w 5518150"/>
                <a:gd name="connsiteY10" fmla="*/ 742950 h 1422400"/>
                <a:gd name="connsiteX11" fmla="*/ 4826000 w 5518150"/>
                <a:gd name="connsiteY11" fmla="*/ 755650 h 1422400"/>
                <a:gd name="connsiteX12" fmla="*/ 4826000 w 5518150"/>
                <a:gd name="connsiteY12" fmla="*/ 666750 h 1422400"/>
                <a:gd name="connsiteX13" fmla="*/ 4946650 w 5518150"/>
                <a:gd name="connsiteY13" fmla="*/ 666750 h 1422400"/>
                <a:gd name="connsiteX14" fmla="*/ 4953000 w 5518150"/>
                <a:gd name="connsiteY14" fmla="*/ 1270000 h 1422400"/>
                <a:gd name="connsiteX15" fmla="*/ 5219700 w 5518150"/>
                <a:gd name="connsiteY15" fmla="*/ 1270000 h 1422400"/>
                <a:gd name="connsiteX16" fmla="*/ 5219700 w 5518150"/>
                <a:gd name="connsiteY16" fmla="*/ 1416050 h 1422400"/>
                <a:gd name="connsiteX17" fmla="*/ 5518150 w 5518150"/>
                <a:gd name="connsiteY17" fmla="*/ 1422400 h 1422400"/>
                <a:gd name="connsiteX0" fmla="*/ 0 w 5518150"/>
                <a:gd name="connsiteY0" fmla="*/ 0 h 1422400"/>
                <a:gd name="connsiteX1" fmla="*/ 1866900 w 5518150"/>
                <a:gd name="connsiteY1" fmla="*/ 6350 h 1422400"/>
                <a:gd name="connsiteX2" fmla="*/ 1873250 w 5518150"/>
                <a:gd name="connsiteY2" fmla="*/ 85282 h 1422400"/>
                <a:gd name="connsiteX3" fmla="*/ 2218112 w 5518150"/>
                <a:gd name="connsiteY3" fmla="*/ 81078 h 1422400"/>
                <a:gd name="connsiteX4" fmla="*/ 2218922 w 5518150"/>
                <a:gd name="connsiteY4" fmla="*/ 493245 h 1422400"/>
                <a:gd name="connsiteX5" fmla="*/ 3194051 w 5518150"/>
                <a:gd name="connsiteY5" fmla="*/ 500085 h 1422400"/>
                <a:gd name="connsiteX6" fmla="*/ 3194050 w 5518150"/>
                <a:gd name="connsiteY6" fmla="*/ 654050 h 1422400"/>
                <a:gd name="connsiteX7" fmla="*/ 3663950 w 5518150"/>
                <a:gd name="connsiteY7" fmla="*/ 666750 h 1422400"/>
                <a:gd name="connsiteX8" fmla="*/ 3663950 w 5518150"/>
                <a:gd name="connsiteY8" fmla="*/ 615950 h 1422400"/>
                <a:gd name="connsiteX9" fmla="*/ 4457700 w 5518150"/>
                <a:gd name="connsiteY9" fmla="*/ 628650 h 1422400"/>
                <a:gd name="connsiteX10" fmla="*/ 4483100 w 5518150"/>
                <a:gd name="connsiteY10" fmla="*/ 742950 h 1422400"/>
                <a:gd name="connsiteX11" fmla="*/ 4826000 w 5518150"/>
                <a:gd name="connsiteY11" fmla="*/ 755650 h 1422400"/>
                <a:gd name="connsiteX12" fmla="*/ 4826000 w 5518150"/>
                <a:gd name="connsiteY12" fmla="*/ 666750 h 1422400"/>
                <a:gd name="connsiteX13" fmla="*/ 4946650 w 5518150"/>
                <a:gd name="connsiteY13" fmla="*/ 666750 h 1422400"/>
                <a:gd name="connsiteX14" fmla="*/ 4953000 w 5518150"/>
                <a:gd name="connsiteY14" fmla="*/ 1270000 h 1422400"/>
                <a:gd name="connsiteX15" fmla="*/ 5219700 w 5518150"/>
                <a:gd name="connsiteY15" fmla="*/ 1270000 h 1422400"/>
                <a:gd name="connsiteX16" fmla="*/ 5219700 w 5518150"/>
                <a:gd name="connsiteY16" fmla="*/ 1416050 h 1422400"/>
                <a:gd name="connsiteX17" fmla="*/ 5518150 w 5518150"/>
                <a:gd name="connsiteY17" fmla="*/ 1422400 h 1422400"/>
                <a:gd name="connsiteX0" fmla="*/ 0 w 5518150"/>
                <a:gd name="connsiteY0" fmla="*/ 0 h 1422400"/>
                <a:gd name="connsiteX1" fmla="*/ 1866900 w 5518150"/>
                <a:gd name="connsiteY1" fmla="*/ 6350 h 1422400"/>
                <a:gd name="connsiteX2" fmla="*/ 1873250 w 5518150"/>
                <a:gd name="connsiteY2" fmla="*/ 85282 h 1422400"/>
                <a:gd name="connsiteX3" fmla="*/ 2218112 w 5518150"/>
                <a:gd name="connsiteY3" fmla="*/ 81078 h 1422400"/>
                <a:gd name="connsiteX4" fmla="*/ 2218922 w 5518150"/>
                <a:gd name="connsiteY4" fmla="*/ 493245 h 1422400"/>
                <a:gd name="connsiteX5" fmla="*/ 3194051 w 5518150"/>
                <a:gd name="connsiteY5" fmla="*/ 500085 h 1422400"/>
                <a:gd name="connsiteX6" fmla="*/ 3194050 w 5518150"/>
                <a:gd name="connsiteY6" fmla="*/ 654050 h 1422400"/>
                <a:gd name="connsiteX7" fmla="*/ 3663950 w 5518150"/>
                <a:gd name="connsiteY7" fmla="*/ 615950 h 1422400"/>
                <a:gd name="connsiteX8" fmla="*/ 4457700 w 5518150"/>
                <a:gd name="connsiteY8" fmla="*/ 628650 h 1422400"/>
                <a:gd name="connsiteX9" fmla="*/ 4483100 w 5518150"/>
                <a:gd name="connsiteY9" fmla="*/ 742950 h 1422400"/>
                <a:gd name="connsiteX10" fmla="*/ 4826000 w 5518150"/>
                <a:gd name="connsiteY10" fmla="*/ 755650 h 1422400"/>
                <a:gd name="connsiteX11" fmla="*/ 4826000 w 5518150"/>
                <a:gd name="connsiteY11" fmla="*/ 666750 h 1422400"/>
                <a:gd name="connsiteX12" fmla="*/ 4946650 w 5518150"/>
                <a:gd name="connsiteY12" fmla="*/ 666750 h 1422400"/>
                <a:gd name="connsiteX13" fmla="*/ 4953000 w 5518150"/>
                <a:gd name="connsiteY13" fmla="*/ 1270000 h 1422400"/>
                <a:gd name="connsiteX14" fmla="*/ 5219700 w 5518150"/>
                <a:gd name="connsiteY14" fmla="*/ 1270000 h 1422400"/>
                <a:gd name="connsiteX15" fmla="*/ 5219700 w 5518150"/>
                <a:gd name="connsiteY15" fmla="*/ 1416050 h 1422400"/>
                <a:gd name="connsiteX16" fmla="*/ 5518150 w 5518150"/>
                <a:gd name="connsiteY16" fmla="*/ 1422400 h 1422400"/>
                <a:gd name="connsiteX0" fmla="*/ 0 w 5518150"/>
                <a:gd name="connsiteY0" fmla="*/ 0 h 1422400"/>
                <a:gd name="connsiteX1" fmla="*/ 1866900 w 5518150"/>
                <a:gd name="connsiteY1" fmla="*/ 6350 h 1422400"/>
                <a:gd name="connsiteX2" fmla="*/ 1873250 w 5518150"/>
                <a:gd name="connsiteY2" fmla="*/ 85282 h 1422400"/>
                <a:gd name="connsiteX3" fmla="*/ 2218112 w 5518150"/>
                <a:gd name="connsiteY3" fmla="*/ 81078 h 1422400"/>
                <a:gd name="connsiteX4" fmla="*/ 2218922 w 5518150"/>
                <a:gd name="connsiteY4" fmla="*/ 493245 h 1422400"/>
                <a:gd name="connsiteX5" fmla="*/ 3194051 w 5518150"/>
                <a:gd name="connsiteY5" fmla="*/ 500085 h 1422400"/>
                <a:gd name="connsiteX6" fmla="*/ 3194051 w 5518150"/>
                <a:gd name="connsiteY6" fmla="*/ 640859 h 1422400"/>
                <a:gd name="connsiteX7" fmla="*/ 3663950 w 5518150"/>
                <a:gd name="connsiteY7" fmla="*/ 615950 h 1422400"/>
                <a:gd name="connsiteX8" fmla="*/ 4457700 w 5518150"/>
                <a:gd name="connsiteY8" fmla="*/ 628650 h 1422400"/>
                <a:gd name="connsiteX9" fmla="*/ 4483100 w 5518150"/>
                <a:gd name="connsiteY9" fmla="*/ 742950 h 1422400"/>
                <a:gd name="connsiteX10" fmla="*/ 4826000 w 5518150"/>
                <a:gd name="connsiteY10" fmla="*/ 755650 h 1422400"/>
                <a:gd name="connsiteX11" fmla="*/ 4826000 w 5518150"/>
                <a:gd name="connsiteY11" fmla="*/ 666750 h 1422400"/>
                <a:gd name="connsiteX12" fmla="*/ 4946650 w 5518150"/>
                <a:gd name="connsiteY12" fmla="*/ 666750 h 1422400"/>
                <a:gd name="connsiteX13" fmla="*/ 4953000 w 5518150"/>
                <a:gd name="connsiteY13" fmla="*/ 1270000 h 1422400"/>
                <a:gd name="connsiteX14" fmla="*/ 5219700 w 5518150"/>
                <a:gd name="connsiteY14" fmla="*/ 1270000 h 1422400"/>
                <a:gd name="connsiteX15" fmla="*/ 5219700 w 5518150"/>
                <a:gd name="connsiteY15" fmla="*/ 1416050 h 1422400"/>
                <a:gd name="connsiteX16" fmla="*/ 5518150 w 5518150"/>
                <a:gd name="connsiteY16" fmla="*/ 1422400 h 1422400"/>
                <a:gd name="connsiteX0" fmla="*/ 0 w 5518150"/>
                <a:gd name="connsiteY0" fmla="*/ 0 h 1422400"/>
                <a:gd name="connsiteX1" fmla="*/ 1866900 w 5518150"/>
                <a:gd name="connsiteY1" fmla="*/ 6350 h 1422400"/>
                <a:gd name="connsiteX2" fmla="*/ 1873250 w 5518150"/>
                <a:gd name="connsiteY2" fmla="*/ 85282 h 1422400"/>
                <a:gd name="connsiteX3" fmla="*/ 2218112 w 5518150"/>
                <a:gd name="connsiteY3" fmla="*/ 81078 h 1422400"/>
                <a:gd name="connsiteX4" fmla="*/ 2218922 w 5518150"/>
                <a:gd name="connsiteY4" fmla="*/ 493245 h 1422400"/>
                <a:gd name="connsiteX5" fmla="*/ 3194051 w 5518150"/>
                <a:gd name="connsiteY5" fmla="*/ 500085 h 1422400"/>
                <a:gd name="connsiteX6" fmla="*/ 3194051 w 5518150"/>
                <a:gd name="connsiteY6" fmla="*/ 640859 h 1422400"/>
                <a:gd name="connsiteX7" fmla="*/ 4457700 w 5518150"/>
                <a:gd name="connsiteY7" fmla="*/ 628650 h 1422400"/>
                <a:gd name="connsiteX8" fmla="*/ 4483100 w 5518150"/>
                <a:gd name="connsiteY8" fmla="*/ 742950 h 1422400"/>
                <a:gd name="connsiteX9" fmla="*/ 4826000 w 5518150"/>
                <a:gd name="connsiteY9" fmla="*/ 755650 h 1422400"/>
                <a:gd name="connsiteX10" fmla="*/ 4826000 w 5518150"/>
                <a:gd name="connsiteY10" fmla="*/ 666750 h 1422400"/>
                <a:gd name="connsiteX11" fmla="*/ 4946650 w 5518150"/>
                <a:gd name="connsiteY11" fmla="*/ 666750 h 1422400"/>
                <a:gd name="connsiteX12" fmla="*/ 4953000 w 5518150"/>
                <a:gd name="connsiteY12" fmla="*/ 1270000 h 1422400"/>
                <a:gd name="connsiteX13" fmla="*/ 5219700 w 5518150"/>
                <a:gd name="connsiteY13" fmla="*/ 1270000 h 1422400"/>
                <a:gd name="connsiteX14" fmla="*/ 5219700 w 5518150"/>
                <a:gd name="connsiteY14" fmla="*/ 1416050 h 1422400"/>
                <a:gd name="connsiteX15" fmla="*/ 5518150 w 5518150"/>
                <a:gd name="connsiteY15" fmla="*/ 1422400 h 1422400"/>
                <a:gd name="connsiteX0" fmla="*/ 0 w 5518150"/>
                <a:gd name="connsiteY0" fmla="*/ 0 h 1422400"/>
                <a:gd name="connsiteX1" fmla="*/ 1866900 w 5518150"/>
                <a:gd name="connsiteY1" fmla="*/ 6350 h 1422400"/>
                <a:gd name="connsiteX2" fmla="*/ 1873250 w 5518150"/>
                <a:gd name="connsiteY2" fmla="*/ 85282 h 1422400"/>
                <a:gd name="connsiteX3" fmla="*/ 2218112 w 5518150"/>
                <a:gd name="connsiteY3" fmla="*/ 81078 h 1422400"/>
                <a:gd name="connsiteX4" fmla="*/ 2218922 w 5518150"/>
                <a:gd name="connsiteY4" fmla="*/ 493245 h 1422400"/>
                <a:gd name="connsiteX5" fmla="*/ 3194051 w 5518150"/>
                <a:gd name="connsiteY5" fmla="*/ 500085 h 1422400"/>
                <a:gd name="connsiteX6" fmla="*/ 3188510 w 5518150"/>
                <a:gd name="connsiteY6" fmla="*/ 625030 h 1422400"/>
                <a:gd name="connsiteX7" fmla="*/ 4457700 w 5518150"/>
                <a:gd name="connsiteY7" fmla="*/ 628650 h 1422400"/>
                <a:gd name="connsiteX8" fmla="*/ 4483100 w 5518150"/>
                <a:gd name="connsiteY8" fmla="*/ 742950 h 1422400"/>
                <a:gd name="connsiteX9" fmla="*/ 4826000 w 5518150"/>
                <a:gd name="connsiteY9" fmla="*/ 755650 h 1422400"/>
                <a:gd name="connsiteX10" fmla="*/ 4826000 w 5518150"/>
                <a:gd name="connsiteY10" fmla="*/ 666750 h 1422400"/>
                <a:gd name="connsiteX11" fmla="*/ 4946650 w 5518150"/>
                <a:gd name="connsiteY11" fmla="*/ 666750 h 1422400"/>
                <a:gd name="connsiteX12" fmla="*/ 4953000 w 5518150"/>
                <a:gd name="connsiteY12" fmla="*/ 1270000 h 1422400"/>
                <a:gd name="connsiteX13" fmla="*/ 5219700 w 5518150"/>
                <a:gd name="connsiteY13" fmla="*/ 1270000 h 1422400"/>
                <a:gd name="connsiteX14" fmla="*/ 5219700 w 5518150"/>
                <a:gd name="connsiteY14" fmla="*/ 1416050 h 1422400"/>
                <a:gd name="connsiteX15" fmla="*/ 5518150 w 5518150"/>
                <a:gd name="connsiteY15" fmla="*/ 1422400 h 1422400"/>
                <a:gd name="connsiteX0" fmla="*/ 0 w 5518150"/>
                <a:gd name="connsiteY0" fmla="*/ 0 h 1422400"/>
                <a:gd name="connsiteX1" fmla="*/ 1866900 w 5518150"/>
                <a:gd name="connsiteY1" fmla="*/ 6350 h 1422400"/>
                <a:gd name="connsiteX2" fmla="*/ 1873250 w 5518150"/>
                <a:gd name="connsiteY2" fmla="*/ 85282 h 1422400"/>
                <a:gd name="connsiteX3" fmla="*/ 2218112 w 5518150"/>
                <a:gd name="connsiteY3" fmla="*/ 81078 h 1422400"/>
                <a:gd name="connsiteX4" fmla="*/ 2218922 w 5518150"/>
                <a:gd name="connsiteY4" fmla="*/ 493245 h 1422400"/>
                <a:gd name="connsiteX5" fmla="*/ 3194051 w 5518150"/>
                <a:gd name="connsiteY5" fmla="*/ 500085 h 1422400"/>
                <a:gd name="connsiteX6" fmla="*/ 3188510 w 5518150"/>
                <a:gd name="connsiteY6" fmla="*/ 625030 h 1422400"/>
                <a:gd name="connsiteX7" fmla="*/ 4457700 w 5518150"/>
                <a:gd name="connsiteY7" fmla="*/ 628650 h 1422400"/>
                <a:gd name="connsiteX8" fmla="*/ 4466476 w 5518150"/>
                <a:gd name="connsiteY8" fmla="*/ 742950 h 1422400"/>
                <a:gd name="connsiteX9" fmla="*/ 4826000 w 5518150"/>
                <a:gd name="connsiteY9" fmla="*/ 755650 h 1422400"/>
                <a:gd name="connsiteX10" fmla="*/ 4826000 w 5518150"/>
                <a:gd name="connsiteY10" fmla="*/ 666750 h 1422400"/>
                <a:gd name="connsiteX11" fmla="*/ 4946650 w 5518150"/>
                <a:gd name="connsiteY11" fmla="*/ 666750 h 1422400"/>
                <a:gd name="connsiteX12" fmla="*/ 4953000 w 5518150"/>
                <a:gd name="connsiteY12" fmla="*/ 1270000 h 1422400"/>
                <a:gd name="connsiteX13" fmla="*/ 5219700 w 5518150"/>
                <a:gd name="connsiteY13" fmla="*/ 1270000 h 1422400"/>
                <a:gd name="connsiteX14" fmla="*/ 5219700 w 5518150"/>
                <a:gd name="connsiteY14" fmla="*/ 1416050 h 1422400"/>
                <a:gd name="connsiteX15" fmla="*/ 5518150 w 5518150"/>
                <a:gd name="connsiteY15" fmla="*/ 1422400 h 1422400"/>
                <a:gd name="connsiteX0" fmla="*/ 0 w 5518150"/>
                <a:gd name="connsiteY0" fmla="*/ 0 h 1422400"/>
                <a:gd name="connsiteX1" fmla="*/ 1866900 w 5518150"/>
                <a:gd name="connsiteY1" fmla="*/ 6350 h 1422400"/>
                <a:gd name="connsiteX2" fmla="*/ 1873250 w 5518150"/>
                <a:gd name="connsiteY2" fmla="*/ 85282 h 1422400"/>
                <a:gd name="connsiteX3" fmla="*/ 2218112 w 5518150"/>
                <a:gd name="connsiteY3" fmla="*/ 81078 h 1422400"/>
                <a:gd name="connsiteX4" fmla="*/ 2218922 w 5518150"/>
                <a:gd name="connsiteY4" fmla="*/ 493245 h 1422400"/>
                <a:gd name="connsiteX5" fmla="*/ 3194051 w 5518150"/>
                <a:gd name="connsiteY5" fmla="*/ 500085 h 1422400"/>
                <a:gd name="connsiteX6" fmla="*/ 3188510 w 5518150"/>
                <a:gd name="connsiteY6" fmla="*/ 625030 h 1422400"/>
                <a:gd name="connsiteX7" fmla="*/ 4457700 w 5518150"/>
                <a:gd name="connsiteY7" fmla="*/ 628650 h 1422400"/>
                <a:gd name="connsiteX8" fmla="*/ 4466476 w 5518150"/>
                <a:gd name="connsiteY8" fmla="*/ 742950 h 1422400"/>
                <a:gd name="connsiteX9" fmla="*/ 4826000 w 5518150"/>
                <a:gd name="connsiteY9" fmla="*/ 755650 h 1422400"/>
                <a:gd name="connsiteX10" fmla="*/ 4826000 w 5518150"/>
                <a:gd name="connsiteY10" fmla="*/ 666750 h 1422400"/>
                <a:gd name="connsiteX11" fmla="*/ 4918944 w 5518150"/>
                <a:gd name="connsiteY11" fmla="*/ 669389 h 1422400"/>
                <a:gd name="connsiteX12" fmla="*/ 4953000 w 5518150"/>
                <a:gd name="connsiteY12" fmla="*/ 1270000 h 1422400"/>
                <a:gd name="connsiteX13" fmla="*/ 5219700 w 5518150"/>
                <a:gd name="connsiteY13" fmla="*/ 1270000 h 1422400"/>
                <a:gd name="connsiteX14" fmla="*/ 5219700 w 5518150"/>
                <a:gd name="connsiteY14" fmla="*/ 1416050 h 1422400"/>
                <a:gd name="connsiteX15" fmla="*/ 5518150 w 5518150"/>
                <a:gd name="connsiteY15" fmla="*/ 1422400 h 1422400"/>
                <a:gd name="connsiteX0" fmla="*/ 0 w 5518150"/>
                <a:gd name="connsiteY0" fmla="*/ 0 h 1422400"/>
                <a:gd name="connsiteX1" fmla="*/ 1866900 w 5518150"/>
                <a:gd name="connsiteY1" fmla="*/ 6350 h 1422400"/>
                <a:gd name="connsiteX2" fmla="*/ 1873250 w 5518150"/>
                <a:gd name="connsiteY2" fmla="*/ 85282 h 1422400"/>
                <a:gd name="connsiteX3" fmla="*/ 2218112 w 5518150"/>
                <a:gd name="connsiteY3" fmla="*/ 81078 h 1422400"/>
                <a:gd name="connsiteX4" fmla="*/ 2218922 w 5518150"/>
                <a:gd name="connsiteY4" fmla="*/ 493245 h 1422400"/>
                <a:gd name="connsiteX5" fmla="*/ 3194051 w 5518150"/>
                <a:gd name="connsiteY5" fmla="*/ 500085 h 1422400"/>
                <a:gd name="connsiteX6" fmla="*/ 3188510 w 5518150"/>
                <a:gd name="connsiteY6" fmla="*/ 625030 h 1422400"/>
                <a:gd name="connsiteX7" fmla="*/ 4457700 w 5518150"/>
                <a:gd name="connsiteY7" fmla="*/ 628650 h 1422400"/>
                <a:gd name="connsiteX8" fmla="*/ 4466476 w 5518150"/>
                <a:gd name="connsiteY8" fmla="*/ 742950 h 1422400"/>
                <a:gd name="connsiteX9" fmla="*/ 4826000 w 5518150"/>
                <a:gd name="connsiteY9" fmla="*/ 755650 h 1422400"/>
                <a:gd name="connsiteX10" fmla="*/ 4826000 w 5518150"/>
                <a:gd name="connsiteY10" fmla="*/ 666750 h 1422400"/>
                <a:gd name="connsiteX11" fmla="*/ 4918944 w 5518150"/>
                <a:gd name="connsiteY11" fmla="*/ 669389 h 1422400"/>
                <a:gd name="connsiteX12" fmla="*/ 4916982 w 5518150"/>
                <a:gd name="connsiteY12" fmla="*/ 1267362 h 1422400"/>
                <a:gd name="connsiteX13" fmla="*/ 5219700 w 5518150"/>
                <a:gd name="connsiteY13" fmla="*/ 1270000 h 1422400"/>
                <a:gd name="connsiteX14" fmla="*/ 5219700 w 5518150"/>
                <a:gd name="connsiteY14" fmla="*/ 1416050 h 1422400"/>
                <a:gd name="connsiteX15" fmla="*/ 5518150 w 5518150"/>
                <a:gd name="connsiteY15" fmla="*/ 1422400 h 1422400"/>
                <a:gd name="connsiteX0" fmla="*/ 0 w 5518150"/>
                <a:gd name="connsiteY0" fmla="*/ 0 h 1422400"/>
                <a:gd name="connsiteX1" fmla="*/ 1866900 w 5518150"/>
                <a:gd name="connsiteY1" fmla="*/ 6350 h 1422400"/>
                <a:gd name="connsiteX2" fmla="*/ 1873250 w 5518150"/>
                <a:gd name="connsiteY2" fmla="*/ 85282 h 1422400"/>
                <a:gd name="connsiteX3" fmla="*/ 2218112 w 5518150"/>
                <a:gd name="connsiteY3" fmla="*/ 81078 h 1422400"/>
                <a:gd name="connsiteX4" fmla="*/ 2218922 w 5518150"/>
                <a:gd name="connsiteY4" fmla="*/ 493245 h 1422400"/>
                <a:gd name="connsiteX5" fmla="*/ 3194051 w 5518150"/>
                <a:gd name="connsiteY5" fmla="*/ 500085 h 1422400"/>
                <a:gd name="connsiteX6" fmla="*/ 3188510 w 5518150"/>
                <a:gd name="connsiteY6" fmla="*/ 625030 h 1422400"/>
                <a:gd name="connsiteX7" fmla="*/ 4457700 w 5518150"/>
                <a:gd name="connsiteY7" fmla="*/ 628650 h 1422400"/>
                <a:gd name="connsiteX8" fmla="*/ 4466476 w 5518150"/>
                <a:gd name="connsiteY8" fmla="*/ 742950 h 1422400"/>
                <a:gd name="connsiteX9" fmla="*/ 4826000 w 5518150"/>
                <a:gd name="connsiteY9" fmla="*/ 755650 h 1422400"/>
                <a:gd name="connsiteX10" fmla="*/ 4826000 w 5518150"/>
                <a:gd name="connsiteY10" fmla="*/ 666750 h 1422400"/>
                <a:gd name="connsiteX11" fmla="*/ 4918944 w 5518150"/>
                <a:gd name="connsiteY11" fmla="*/ 669389 h 1422400"/>
                <a:gd name="connsiteX12" fmla="*/ 4916982 w 5518150"/>
                <a:gd name="connsiteY12" fmla="*/ 1267362 h 1422400"/>
                <a:gd name="connsiteX13" fmla="*/ 5153204 w 5518150"/>
                <a:gd name="connsiteY13" fmla="*/ 1264723 h 1422400"/>
                <a:gd name="connsiteX14" fmla="*/ 5219700 w 5518150"/>
                <a:gd name="connsiteY14" fmla="*/ 1416050 h 1422400"/>
                <a:gd name="connsiteX15" fmla="*/ 5518150 w 5518150"/>
                <a:gd name="connsiteY15" fmla="*/ 1422400 h 1422400"/>
                <a:gd name="connsiteX0" fmla="*/ 0 w 5518150"/>
                <a:gd name="connsiteY0" fmla="*/ 0 h 1422400"/>
                <a:gd name="connsiteX1" fmla="*/ 1866900 w 5518150"/>
                <a:gd name="connsiteY1" fmla="*/ 6350 h 1422400"/>
                <a:gd name="connsiteX2" fmla="*/ 1873250 w 5518150"/>
                <a:gd name="connsiteY2" fmla="*/ 85282 h 1422400"/>
                <a:gd name="connsiteX3" fmla="*/ 2218112 w 5518150"/>
                <a:gd name="connsiteY3" fmla="*/ 81078 h 1422400"/>
                <a:gd name="connsiteX4" fmla="*/ 2218922 w 5518150"/>
                <a:gd name="connsiteY4" fmla="*/ 493245 h 1422400"/>
                <a:gd name="connsiteX5" fmla="*/ 3194051 w 5518150"/>
                <a:gd name="connsiteY5" fmla="*/ 500085 h 1422400"/>
                <a:gd name="connsiteX6" fmla="*/ 3188510 w 5518150"/>
                <a:gd name="connsiteY6" fmla="*/ 625030 h 1422400"/>
                <a:gd name="connsiteX7" fmla="*/ 4457700 w 5518150"/>
                <a:gd name="connsiteY7" fmla="*/ 628650 h 1422400"/>
                <a:gd name="connsiteX8" fmla="*/ 4466476 w 5518150"/>
                <a:gd name="connsiteY8" fmla="*/ 742950 h 1422400"/>
                <a:gd name="connsiteX9" fmla="*/ 4826000 w 5518150"/>
                <a:gd name="connsiteY9" fmla="*/ 755650 h 1422400"/>
                <a:gd name="connsiteX10" fmla="*/ 4826000 w 5518150"/>
                <a:gd name="connsiteY10" fmla="*/ 666750 h 1422400"/>
                <a:gd name="connsiteX11" fmla="*/ 4918944 w 5518150"/>
                <a:gd name="connsiteY11" fmla="*/ 669389 h 1422400"/>
                <a:gd name="connsiteX12" fmla="*/ 4916982 w 5518150"/>
                <a:gd name="connsiteY12" fmla="*/ 1267362 h 1422400"/>
                <a:gd name="connsiteX13" fmla="*/ 5153204 w 5518150"/>
                <a:gd name="connsiteY13" fmla="*/ 1264723 h 1422400"/>
                <a:gd name="connsiteX14" fmla="*/ 5158744 w 5518150"/>
                <a:gd name="connsiteY14" fmla="*/ 1405497 h 1422400"/>
                <a:gd name="connsiteX15" fmla="*/ 5518150 w 5518150"/>
                <a:gd name="connsiteY15" fmla="*/ 1422400 h 1422400"/>
                <a:gd name="connsiteX0" fmla="*/ 0 w 5512608"/>
                <a:gd name="connsiteY0" fmla="*/ 0 h 1411848"/>
                <a:gd name="connsiteX1" fmla="*/ 1866900 w 5512608"/>
                <a:gd name="connsiteY1" fmla="*/ 6350 h 1411848"/>
                <a:gd name="connsiteX2" fmla="*/ 1873250 w 5512608"/>
                <a:gd name="connsiteY2" fmla="*/ 85282 h 1411848"/>
                <a:gd name="connsiteX3" fmla="*/ 2218112 w 5512608"/>
                <a:gd name="connsiteY3" fmla="*/ 81078 h 1411848"/>
                <a:gd name="connsiteX4" fmla="*/ 2218922 w 5512608"/>
                <a:gd name="connsiteY4" fmla="*/ 493245 h 1411848"/>
                <a:gd name="connsiteX5" fmla="*/ 3194051 w 5512608"/>
                <a:gd name="connsiteY5" fmla="*/ 500085 h 1411848"/>
                <a:gd name="connsiteX6" fmla="*/ 3188510 w 5512608"/>
                <a:gd name="connsiteY6" fmla="*/ 625030 h 1411848"/>
                <a:gd name="connsiteX7" fmla="*/ 4457700 w 5512608"/>
                <a:gd name="connsiteY7" fmla="*/ 628650 h 1411848"/>
                <a:gd name="connsiteX8" fmla="*/ 4466476 w 5512608"/>
                <a:gd name="connsiteY8" fmla="*/ 742950 h 1411848"/>
                <a:gd name="connsiteX9" fmla="*/ 4826000 w 5512608"/>
                <a:gd name="connsiteY9" fmla="*/ 755650 h 1411848"/>
                <a:gd name="connsiteX10" fmla="*/ 4826000 w 5512608"/>
                <a:gd name="connsiteY10" fmla="*/ 666750 h 1411848"/>
                <a:gd name="connsiteX11" fmla="*/ 4918944 w 5512608"/>
                <a:gd name="connsiteY11" fmla="*/ 669389 h 1411848"/>
                <a:gd name="connsiteX12" fmla="*/ 4916982 w 5512608"/>
                <a:gd name="connsiteY12" fmla="*/ 1267362 h 1411848"/>
                <a:gd name="connsiteX13" fmla="*/ 5153204 w 5512608"/>
                <a:gd name="connsiteY13" fmla="*/ 1264723 h 1411848"/>
                <a:gd name="connsiteX14" fmla="*/ 5158744 w 5512608"/>
                <a:gd name="connsiteY14" fmla="*/ 1405497 h 1411848"/>
                <a:gd name="connsiteX15" fmla="*/ 5512608 w 5512608"/>
                <a:gd name="connsiteY15" fmla="*/ 1411848 h 1411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12608" h="1411848">
                  <a:moveTo>
                    <a:pt x="0" y="0"/>
                  </a:moveTo>
                  <a:lnTo>
                    <a:pt x="1866900" y="6350"/>
                  </a:lnTo>
                  <a:lnTo>
                    <a:pt x="1873250" y="85282"/>
                  </a:lnTo>
                  <a:lnTo>
                    <a:pt x="2218112" y="81078"/>
                  </a:lnTo>
                  <a:lnTo>
                    <a:pt x="2218922" y="493245"/>
                  </a:lnTo>
                  <a:lnTo>
                    <a:pt x="3194051" y="500085"/>
                  </a:lnTo>
                  <a:lnTo>
                    <a:pt x="3188510" y="625030"/>
                  </a:lnTo>
                  <a:lnTo>
                    <a:pt x="4457700" y="628650"/>
                  </a:lnTo>
                  <a:lnTo>
                    <a:pt x="4466476" y="742950"/>
                  </a:lnTo>
                  <a:lnTo>
                    <a:pt x="4826000" y="755650"/>
                  </a:lnTo>
                  <a:lnTo>
                    <a:pt x="4826000" y="666750"/>
                  </a:lnTo>
                  <a:lnTo>
                    <a:pt x="4918944" y="669389"/>
                  </a:lnTo>
                  <a:cubicBezTo>
                    <a:pt x="4921061" y="870472"/>
                    <a:pt x="4914865" y="1066279"/>
                    <a:pt x="4916982" y="1267362"/>
                  </a:cubicBezTo>
                  <a:lnTo>
                    <a:pt x="5153204" y="1264723"/>
                  </a:lnTo>
                  <a:lnTo>
                    <a:pt x="5158744" y="1405497"/>
                  </a:lnTo>
                  <a:lnTo>
                    <a:pt x="5512608" y="1411848"/>
                  </a:ln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Forme libre 14"/>
            <p:cNvSpPr/>
            <p:nvPr/>
          </p:nvSpPr>
          <p:spPr>
            <a:xfrm>
              <a:off x="846865" y="3231166"/>
              <a:ext cx="4028729" cy="1764573"/>
            </a:xfrm>
            <a:custGeom>
              <a:avLst/>
              <a:gdLst>
                <a:gd name="connsiteX0" fmla="*/ 1744718 w 4687614"/>
                <a:gd name="connsiteY0" fmla="*/ 73572 h 1954924"/>
                <a:gd name="connsiteX1" fmla="*/ 1944414 w 4687614"/>
                <a:gd name="connsiteY1" fmla="*/ 73572 h 1954924"/>
                <a:gd name="connsiteX2" fmla="*/ 1965435 w 4687614"/>
                <a:gd name="connsiteY2" fmla="*/ 798786 h 1954924"/>
                <a:gd name="connsiteX3" fmla="*/ 0 w 4687614"/>
                <a:gd name="connsiteY3" fmla="*/ 798786 h 1954924"/>
                <a:gd name="connsiteX4" fmla="*/ 21021 w 4687614"/>
                <a:gd name="connsiteY4" fmla="*/ 1870841 h 1954924"/>
                <a:gd name="connsiteX5" fmla="*/ 830318 w 4687614"/>
                <a:gd name="connsiteY5" fmla="*/ 1860331 h 1954924"/>
                <a:gd name="connsiteX6" fmla="*/ 830318 w 4687614"/>
                <a:gd name="connsiteY6" fmla="*/ 1755228 h 1954924"/>
                <a:gd name="connsiteX7" fmla="*/ 1765738 w 4687614"/>
                <a:gd name="connsiteY7" fmla="*/ 1755228 h 1954924"/>
                <a:gd name="connsiteX8" fmla="*/ 1765738 w 4687614"/>
                <a:gd name="connsiteY8" fmla="*/ 1681655 h 1954924"/>
                <a:gd name="connsiteX9" fmla="*/ 2837794 w 4687614"/>
                <a:gd name="connsiteY9" fmla="*/ 1681655 h 1954924"/>
                <a:gd name="connsiteX10" fmla="*/ 3615559 w 4687614"/>
                <a:gd name="connsiteY10" fmla="*/ 1650124 h 1954924"/>
                <a:gd name="connsiteX11" fmla="*/ 3584028 w 4687614"/>
                <a:gd name="connsiteY11" fmla="*/ 1954924 h 1954924"/>
                <a:gd name="connsiteX12" fmla="*/ 4687614 w 4687614"/>
                <a:gd name="connsiteY12" fmla="*/ 1944414 h 1954924"/>
                <a:gd name="connsiteX13" fmla="*/ 4687614 w 4687614"/>
                <a:gd name="connsiteY13" fmla="*/ 409903 h 1954924"/>
                <a:gd name="connsiteX14" fmla="*/ 2837794 w 4687614"/>
                <a:gd name="connsiteY14" fmla="*/ 409903 h 1954924"/>
                <a:gd name="connsiteX15" fmla="*/ 2816773 w 4687614"/>
                <a:gd name="connsiteY15" fmla="*/ 0 h 1954924"/>
                <a:gd name="connsiteX16" fmla="*/ 3005959 w 4687614"/>
                <a:gd name="connsiteY16" fmla="*/ 0 h 1954924"/>
                <a:gd name="connsiteX0" fmla="*/ 1744718 w 4687614"/>
                <a:gd name="connsiteY0" fmla="*/ 73572 h 1954924"/>
                <a:gd name="connsiteX1" fmla="*/ 1944414 w 4687614"/>
                <a:gd name="connsiteY1" fmla="*/ 73572 h 1954924"/>
                <a:gd name="connsiteX2" fmla="*/ 1965435 w 4687614"/>
                <a:gd name="connsiteY2" fmla="*/ 798786 h 1954924"/>
                <a:gd name="connsiteX3" fmla="*/ 0 w 4687614"/>
                <a:gd name="connsiteY3" fmla="*/ 798786 h 1954924"/>
                <a:gd name="connsiteX4" fmla="*/ 21021 w 4687614"/>
                <a:gd name="connsiteY4" fmla="*/ 1870841 h 1954924"/>
                <a:gd name="connsiteX5" fmla="*/ 830318 w 4687614"/>
                <a:gd name="connsiteY5" fmla="*/ 1860331 h 1954924"/>
                <a:gd name="connsiteX6" fmla="*/ 830318 w 4687614"/>
                <a:gd name="connsiteY6" fmla="*/ 1755228 h 1954924"/>
                <a:gd name="connsiteX7" fmla="*/ 1765738 w 4687614"/>
                <a:gd name="connsiteY7" fmla="*/ 1755228 h 1954924"/>
                <a:gd name="connsiteX8" fmla="*/ 1765738 w 4687614"/>
                <a:gd name="connsiteY8" fmla="*/ 1681655 h 1954924"/>
                <a:gd name="connsiteX9" fmla="*/ 2837794 w 4687614"/>
                <a:gd name="connsiteY9" fmla="*/ 1681655 h 1954924"/>
                <a:gd name="connsiteX10" fmla="*/ 3615559 w 4687614"/>
                <a:gd name="connsiteY10" fmla="*/ 1650124 h 1954924"/>
                <a:gd name="connsiteX11" fmla="*/ 3584028 w 4687614"/>
                <a:gd name="connsiteY11" fmla="*/ 1954924 h 1954924"/>
                <a:gd name="connsiteX12" fmla="*/ 4687614 w 4687614"/>
                <a:gd name="connsiteY12" fmla="*/ 1944414 h 1954924"/>
                <a:gd name="connsiteX13" fmla="*/ 4687614 w 4687614"/>
                <a:gd name="connsiteY13" fmla="*/ 409903 h 1954924"/>
                <a:gd name="connsiteX14" fmla="*/ 2837794 w 4687614"/>
                <a:gd name="connsiteY14" fmla="*/ 409903 h 1954924"/>
                <a:gd name="connsiteX15" fmla="*/ 2838939 w 4687614"/>
                <a:gd name="connsiteY15" fmla="*/ 0 h 1954924"/>
                <a:gd name="connsiteX16" fmla="*/ 3005959 w 4687614"/>
                <a:gd name="connsiteY16" fmla="*/ 0 h 1954924"/>
                <a:gd name="connsiteX0" fmla="*/ 1744718 w 4687614"/>
                <a:gd name="connsiteY0" fmla="*/ 73572 h 1954924"/>
                <a:gd name="connsiteX1" fmla="*/ 1944414 w 4687614"/>
                <a:gd name="connsiteY1" fmla="*/ 73572 h 1954924"/>
                <a:gd name="connsiteX2" fmla="*/ 1965435 w 4687614"/>
                <a:gd name="connsiteY2" fmla="*/ 798786 h 1954924"/>
                <a:gd name="connsiteX3" fmla="*/ 0 w 4687614"/>
                <a:gd name="connsiteY3" fmla="*/ 798786 h 1954924"/>
                <a:gd name="connsiteX4" fmla="*/ 21021 w 4687614"/>
                <a:gd name="connsiteY4" fmla="*/ 1870841 h 1954924"/>
                <a:gd name="connsiteX5" fmla="*/ 830318 w 4687614"/>
                <a:gd name="connsiteY5" fmla="*/ 1860331 h 1954924"/>
                <a:gd name="connsiteX6" fmla="*/ 830318 w 4687614"/>
                <a:gd name="connsiteY6" fmla="*/ 1755228 h 1954924"/>
                <a:gd name="connsiteX7" fmla="*/ 1765738 w 4687614"/>
                <a:gd name="connsiteY7" fmla="*/ 1755228 h 1954924"/>
                <a:gd name="connsiteX8" fmla="*/ 1765738 w 4687614"/>
                <a:gd name="connsiteY8" fmla="*/ 1681655 h 1954924"/>
                <a:gd name="connsiteX9" fmla="*/ 2837794 w 4687614"/>
                <a:gd name="connsiteY9" fmla="*/ 1681655 h 1954924"/>
                <a:gd name="connsiteX10" fmla="*/ 3585081 w 4687614"/>
                <a:gd name="connsiteY10" fmla="*/ 1676505 h 1954924"/>
                <a:gd name="connsiteX11" fmla="*/ 3584028 w 4687614"/>
                <a:gd name="connsiteY11" fmla="*/ 1954924 h 1954924"/>
                <a:gd name="connsiteX12" fmla="*/ 4687614 w 4687614"/>
                <a:gd name="connsiteY12" fmla="*/ 1944414 h 1954924"/>
                <a:gd name="connsiteX13" fmla="*/ 4687614 w 4687614"/>
                <a:gd name="connsiteY13" fmla="*/ 409903 h 1954924"/>
                <a:gd name="connsiteX14" fmla="*/ 2837794 w 4687614"/>
                <a:gd name="connsiteY14" fmla="*/ 409903 h 1954924"/>
                <a:gd name="connsiteX15" fmla="*/ 2838939 w 4687614"/>
                <a:gd name="connsiteY15" fmla="*/ 0 h 1954924"/>
                <a:gd name="connsiteX16" fmla="*/ 3005959 w 4687614"/>
                <a:gd name="connsiteY16" fmla="*/ 0 h 1954924"/>
                <a:gd name="connsiteX0" fmla="*/ 1744718 w 4687614"/>
                <a:gd name="connsiteY0" fmla="*/ 73572 h 1954924"/>
                <a:gd name="connsiteX1" fmla="*/ 1944414 w 4687614"/>
                <a:gd name="connsiteY1" fmla="*/ 73572 h 1954924"/>
                <a:gd name="connsiteX2" fmla="*/ 1965435 w 4687614"/>
                <a:gd name="connsiteY2" fmla="*/ 798786 h 1954924"/>
                <a:gd name="connsiteX3" fmla="*/ 0 w 4687614"/>
                <a:gd name="connsiteY3" fmla="*/ 798786 h 1954924"/>
                <a:gd name="connsiteX4" fmla="*/ 21021 w 4687614"/>
                <a:gd name="connsiteY4" fmla="*/ 1870841 h 1954924"/>
                <a:gd name="connsiteX5" fmla="*/ 830318 w 4687614"/>
                <a:gd name="connsiteY5" fmla="*/ 1860331 h 1954924"/>
                <a:gd name="connsiteX6" fmla="*/ 830318 w 4687614"/>
                <a:gd name="connsiteY6" fmla="*/ 1755228 h 1954924"/>
                <a:gd name="connsiteX7" fmla="*/ 1765738 w 4687614"/>
                <a:gd name="connsiteY7" fmla="*/ 1755228 h 1954924"/>
                <a:gd name="connsiteX8" fmla="*/ 1765738 w 4687614"/>
                <a:gd name="connsiteY8" fmla="*/ 1681655 h 1954924"/>
                <a:gd name="connsiteX9" fmla="*/ 3585081 w 4687614"/>
                <a:gd name="connsiteY9" fmla="*/ 1676505 h 1954924"/>
                <a:gd name="connsiteX10" fmla="*/ 3584028 w 4687614"/>
                <a:gd name="connsiteY10" fmla="*/ 1954924 h 1954924"/>
                <a:gd name="connsiteX11" fmla="*/ 4687614 w 4687614"/>
                <a:gd name="connsiteY11" fmla="*/ 1944414 h 1954924"/>
                <a:gd name="connsiteX12" fmla="*/ 4687614 w 4687614"/>
                <a:gd name="connsiteY12" fmla="*/ 409903 h 1954924"/>
                <a:gd name="connsiteX13" fmla="*/ 2837794 w 4687614"/>
                <a:gd name="connsiteY13" fmla="*/ 409903 h 1954924"/>
                <a:gd name="connsiteX14" fmla="*/ 2838939 w 4687614"/>
                <a:gd name="connsiteY14" fmla="*/ 0 h 1954924"/>
                <a:gd name="connsiteX15" fmla="*/ 3005959 w 4687614"/>
                <a:gd name="connsiteY15" fmla="*/ 0 h 1954924"/>
                <a:gd name="connsiteX0" fmla="*/ 1744718 w 4687614"/>
                <a:gd name="connsiteY0" fmla="*/ 73572 h 1954924"/>
                <a:gd name="connsiteX1" fmla="*/ 1958268 w 4687614"/>
                <a:gd name="connsiteY1" fmla="*/ 92039 h 1954924"/>
                <a:gd name="connsiteX2" fmla="*/ 1965435 w 4687614"/>
                <a:gd name="connsiteY2" fmla="*/ 798786 h 1954924"/>
                <a:gd name="connsiteX3" fmla="*/ 0 w 4687614"/>
                <a:gd name="connsiteY3" fmla="*/ 798786 h 1954924"/>
                <a:gd name="connsiteX4" fmla="*/ 21021 w 4687614"/>
                <a:gd name="connsiteY4" fmla="*/ 1870841 h 1954924"/>
                <a:gd name="connsiteX5" fmla="*/ 830318 w 4687614"/>
                <a:gd name="connsiteY5" fmla="*/ 1860331 h 1954924"/>
                <a:gd name="connsiteX6" fmla="*/ 830318 w 4687614"/>
                <a:gd name="connsiteY6" fmla="*/ 1755228 h 1954924"/>
                <a:gd name="connsiteX7" fmla="*/ 1765738 w 4687614"/>
                <a:gd name="connsiteY7" fmla="*/ 1755228 h 1954924"/>
                <a:gd name="connsiteX8" fmla="*/ 1765738 w 4687614"/>
                <a:gd name="connsiteY8" fmla="*/ 1681655 h 1954924"/>
                <a:gd name="connsiteX9" fmla="*/ 3585081 w 4687614"/>
                <a:gd name="connsiteY9" fmla="*/ 1676505 h 1954924"/>
                <a:gd name="connsiteX10" fmla="*/ 3584028 w 4687614"/>
                <a:gd name="connsiteY10" fmla="*/ 1954924 h 1954924"/>
                <a:gd name="connsiteX11" fmla="*/ 4687614 w 4687614"/>
                <a:gd name="connsiteY11" fmla="*/ 1944414 h 1954924"/>
                <a:gd name="connsiteX12" fmla="*/ 4687614 w 4687614"/>
                <a:gd name="connsiteY12" fmla="*/ 409903 h 1954924"/>
                <a:gd name="connsiteX13" fmla="*/ 2837794 w 4687614"/>
                <a:gd name="connsiteY13" fmla="*/ 409903 h 1954924"/>
                <a:gd name="connsiteX14" fmla="*/ 2838939 w 4687614"/>
                <a:gd name="connsiteY14" fmla="*/ 0 h 1954924"/>
                <a:gd name="connsiteX15" fmla="*/ 3005959 w 4687614"/>
                <a:gd name="connsiteY15" fmla="*/ 0 h 1954924"/>
                <a:gd name="connsiteX0" fmla="*/ 1761343 w 4687614"/>
                <a:gd name="connsiteY0" fmla="*/ 99952 h 1954924"/>
                <a:gd name="connsiteX1" fmla="*/ 1958268 w 4687614"/>
                <a:gd name="connsiteY1" fmla="*/ 92039 h 1954924"/>
                <a:gd name="connsiteX2" fmla="*/ 1965435 w 4687614"/>
                <a:gd name="connsiteY2" fmla="*/ 798786 h 1954924"/>
                <a:gd name="connsiteX3" fmla="*/ 0 w 4687614"/>
                <a:gd name="connsiteY3" fmla="*/ 798786 h 1954924"/>
                <a:gd name="connsiteX4" fmla="*/ 21021 w 4687614"/>
                <a:gd name="connsiteY4" fmla="*/ 1870841 h 1954924"/>
                <a:gd name="connsiteX5" fmla="*/ 830318 w 4687614"/>
                <a:gd name="connsiteY5" fmla="*/ 1860331 h 1954924"/>
                <a:gd name="connsiteX6" fmla="*/ 830318 w 4687614"/>
                <a:gd name="connsiteY6" fmla="*/ 1755228 h 1954924"/>
                <a:gd name="connsiteX7" fmla="*/ 1765738 w 4687614"/>
                <a:gd name="connsiteY7" fmla="*/ 1755228 h 1954924"/>
                <a:gd name="connsiteX8" fmla="*/ 1765738 w 4687614"/>
                <a:gd name="connsiteY8" fmla="*/ 1681655 h 1954924"/>
                <a:gd name="connsiteX9" fmla="*/ 3585081 w 4687614"/>
                <a:gd name="connsiteY9" fmla="*/ 1676505 h 1954924"/>
                <a:gd name="connsiteX10" fmla="*/ 3584028 w 4687614"/>
                <a:gd name="connsiteY10" fmla="*/ 1954924 h 1954924"/>
                <a:gd name="connsiteX11" fmla="*/ 4687614 w 4687614"/>
                <a:gd name="connsiteY11" fmla="*/ 1944414 h 1954924"/>
                <a:gd name="connsiteX12" fmla="*/ 4687614 w 4687614"/>
                <a:gd name="connsiteY12" fmla="*/ 409903 h 1954924"/>
                <a:gd name="connsiteX13" fmla="*/ 2837794 w 4687614"/>
                <a:gd name="connsiteY13" fmla="*/ 409903 h 1954924"/>
                <a:gd name="connsiteX14" fmla="*/ 2838939 w 4687614"/>
                <a:gd name="connsiteY14" fmla="*/ 0 h 1954924"/>
                <a:gd name="connsiteX15" fmla="*/ 3005959 w 4687614"/>
                <a:gd name="connsiteY15" fmla="*/ 0 h 1954924"/>
                <a:gd name="connsiteX0" fmla="*/ 1761343 w 4687614"/>
                <a:gd name="connsiteY0" fmla="*/ 99952 h 1954924"/>
                <a:gd name="connsiteX1" fmla="*/ 1958268 w 4687614"/>
                <a:gd name="connsiteY1" fmla="*/ 102591 h 1954924"/>
                <a:gd name="connsiteX2" fmla="*/ 1965435 w 4687614"/>
                <a:gd name="connsiteY2" fmla="*/ 798786 h 1954924"/>
                <a:gd name="connsiteX3" fmla="*/ 0 w 4687614"/>
                <a:gd name="connsiteY3" fmla="*/ 798786 h 1954924"/>
                <a:gd name="connsiteX4" fmla="*/ 21021 w 4687614"/>
                <a:gd name="connsiteY4" fmla="*/ 1870841 h 1954924"/>
                <a:gd name="connsiteX5" fmla="*/ 830318 w 4687614"/>
                <a:gd name="connsiteY5" fmla="*/ 1860331 h 1954924"/>
                <a:gd name="connsiteX6" fmla="*/ 830318 w 4687614"/>
                <a:gd name="connsiteY6" fmla="*/ 1755228 h 1954924"/>
                <a:gd name="connsiteX7" fmla="*/ 1765738 w 4687614"/>
                <a:gd name="connsiteY7" fmla="*/ 1755228 h 1954924"/>
                <a:gd name="connsiteX8" fmla="*/ 1765738 w 4687614"/>
                <a:gd name="connsiteY8" fmla="*/ 1681655 h 1954924"/>
                <a:gd name="connsiteX9" fmla="*/ 3585081 w 4687614"/>
                <a:gd name="connsiteY9" fmla="*/ 1676505 h 1954924"/>
                <a:gd name="connsiteX10" fmla="*/ 3584028 w 4687614"/>
                <a:gd name="connsiteY10" fmla="*/ 1954924 h 1954924"/>
                <a:gd name="connsiteX11" fmla="*/ 4687614 w 4687614"/>
                <a:gd name="connsiteY11" fmla="*/ 1944414 h 1954924"/>
                <a:gd name="connsiteX12" fmla="*/ 4687614 w 4687614"/>
                <a:gd name="connsiteY12" fmla="*/ 409903 h 1954924"/>
                <a:gd name="connsiteX13" fmla="*/ 2837794 w 4687614"/>
                <a:gd name="connsiteY13" fmla="*/ 409903 h 1954924"/>
                <a:gd name="connsiteX14" fmla="*/ 2838939 w 4687614"/>
                <a:gd name="connsiteY14" fmla="*/ 0 h 1954924"/>
                <a:gd name="connsiteX15" fmla="*/ 3005959 w 4687614"/>
                <a:gd name="connsiteY15" fmla="*/ 0 h 1954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87614" h="1954924">
                  <a:moveTo>
                    <a:pt x="1761343" y="99952"/>
                  </a:moveTo>
                  <a:lnTo>
                    <a:pt x="1958268" y="102591"/>
                  </a:lnTo>
                  <a:lnTo>
                    <a:pt x="1965435" y="798786"/>
                  </a:lnTo>
                  <a:lnTo>
                    <a:pt x="0" y="798786"/>
                  </a:lnTo>
                  <a:lnTo>
                    <a:pt x="21021" y="1870841"/>
                  </a:lnTo>
                  <a:lnTo>
                    <a:pt x="830318" y="1860331"/>
                  </a:lnTo>
                  <a:lnTo>
                    <a:pt x="830318" y="1755228"/>
                  </a:lnTo>
                  <a:lnTo>
                    <a:pt x="1765738" y="1755228"/>
                  </a:lnTo>
                  <a:lnTo>
                    <a:pt x="1765738" y="1681655"/>
                  </a:lnTo>
                  <a:lnTo>
                    <a:pt x="3585081" y="1676505"/>
                  </a:lnTo>
                  <a:lnTo>
                    <a:pt x="3584028" y="1954924"/>
                  </a:lnTo>
                  <a:lnTo>
                    <a:pt x="4687614" y="1944414"/>
                  </a:lnTo>
                  <a:lnTo>
                    <a:pt x="4687614" y="409903"/>
                  </a:lnTo>
                  <a:lnTo>
                    <a:pt x="2837794" y="409903"/>
                  </a:lnTo>
                  <a:cubicBezTo>
                    <a:pt x="2838176" y="273269"/>
                    <a:pt x="2838557" y="136634"/>
                    <a:pt x="2838939" y="0"/>
                  </a:cubicBezTo>
                  <a:lnTo>
                    <a:pt x="3005959" y="0"/>
                  </a:ln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Forme libre 13"/>
            <p:cNvSpPr/>
            <p:nvPr/>
          </p:nvSpPr>
          <p:spPr>
            <a:xfrm>
              <a:off x="3289031" y="2556142"/>
              <a:ext cx="1784619" cy="612507"/>
            </a:xfrm>
            <a:custGeom>
              <a:avLst/>
              <a:gdLst>
                <a:gd name="connsiteX0" fmla="*/ 536028 w 2123090"/>
                <a:gd name="connsiteY0" fmla="*/ 0 h 714704"/>
                <a:gd name="connsiteX1" fmla="*/ 536028 w 2123090"/>
                <a:gd name="connsiteY1" fmla="*/ 189187 h 714704"/>
                <a:gd name="connsiteX2" fmla="*/ 1030014 w 2123090"/>
                <a:gd name="connsiteY2" fmla="*/ 189187 h 714704"/>
                <a:gd name="connsiteX3" fmla="*/ 1030014 w 2123090"/>
                <a:gd name="connsiteY3" fmla="*/ 325821 h 714704"/>
                <a:gd name="connsiteX4" fmla="*/ 0 w 2123090"/>
                <a:gd name="connsiteY4" fmla="*/ 346842 h 714704"/>
                <a:gd name="connsiteX5" fmla="*/ 31531 w 2123090"/>
                <a:gd name="connsiteY5" fmla="*/ 662152 h 714704"/>
                <a:gd name="connsiteX6" fmla="*/ 304800 w 2123090"/>
                <a:gd name="connsiteY6" fmla="*/ 662152 h 714704"/>
                <a:gd name="connsiteX7" fmla="*/ 872359 w 2123090"/>
                <a:gd name="connsiteY7" fmla="*/ 662152 h 714704"/>
                <a:gd name="connsiteX8" fmla="*/ 872359 w 2123090"/>
                <a:gd name="connsiteY8" fmla="*/ 704194 h 714704"/>
                <a:gd name="connsiteX9" fmla="*/ 1481959 w 2123090"/>
                <a:gd name="connsiteY9" fmla="*/ 714704 h 714704"/>
                <a:gd name="connsiteX10" fmla="*/ 1502980 w 2123090"/>
                <a:gd name="connsiteY10" fmla="*/ 641132 h 714704"/>
                <a:gd name="connsiteX11" fmla="*/ 2102069 w 2123090"/>
                <a:gd name="connsiteY11" fmla="*/ 651642 h 714704"/>
                <a:gd name="connsiteX12" fmla="*/ 2123090 w 2123090"/>
                <a:gd name="connsiteY12" fmla="*/ 0 h 714704"/>
                <a:gd name="connsiteX0" fmla="*/ 536028 w 2123090"/>
                <a:gd name="connsiteY0" fmla="*/ 0 h 714704"/>
                <a:gd name="connsiteX1" fmla="*/ 536028 w 2123090"/>
                <a:gd name="connsiteY1" fmla="*/ 189187 h 714704"/>
                <a:gd name="connsiteX2" fmla="*/ 1030014 w 2123090"/>
                <a:gd name="connsiteY2" fmla="*/ 189187 h 714704"/>
                <a:gd name="connsiteX3" fmla="*/ 1030014 w 2123090"/>
                <a:gd name="connsiteY3" fmla="*/ 325821 h 714704"/>
                <a:gd name="connsiteX4" fmla="*/ 0 w 2123090"/>
                <a:gd name="connsiteY4" fmla="*/ 346842 h 714704"/>
                <a:gd name="connsiteX5" fmla="*/ 579 w 2123090"/>
                <a:gd name="connsiteY5" fmla="*/ 651038 h 714704"/>
                <a:gd name="connsiteX6" fmla="*/ 304800 w 2123090"/>
                <a:gd name="connsiteY6" fmla="*/ 662152 h 714704"/>
                <a:gd name="connsiteX7" fmla="*/ 872359 w 2123090"/>
                <a:gd name="connsiteY7" fmla="*/ 662152 h 714704"/>
                <a:gd name="connsiteX8" fmla="*/ 872359 w 2123090"/>
                <a:gd name="connsiteY8" fmla="*/ 704194 h 714704"/>
                <a:gd name="connsiteX9" fmla="*/ 1481959 w 2123090"/>
                <a:gd name="connsiteY9" fmla="*/ 714704 h 714704"/>
                <a:gd name="connsiteX10" fmla="*/ 1502980 w 2123090"/>
                <a:gd name="connsiteY10" fmla="*/ 641132 h 714704"/>
                <a:gd name="connsiteX11" fmla="*/ 2102069 w 2123090"/>
                <a:gd name="connsiteY11" fmla="*/ 651642 h 714704"/>
                <a:gd name="connsiteX12" fmla="*/ 2123090 w 2123090"/>
                <a:gd name="connsiteY12" fmla="*/ 0 h 714704"/>
                <a:gd name="connsiteX0" fmla="*/ 536028 w 2123090"/>
                <a:gd name="connsiteY0" fmla="*/ 0 h 714704"/>
                <a:gd name="connsiteX1" fmla="*/ 536028 w 2123090"/>
                <a:gd name="connsiteY1" fmla="*/ 189187 h 714704"/>
                <a:gd name="connsiteX2" fmla="*/ 1030014 w 2123090"/>
                <a:gd name="connsiteY2" fmla="*/ 189187 h 714704"/>
                <a:gd name="connsiteX3" fmla="*/ 1030014 w 2123090"/>
                <a:gd name="connsiteY3" fmla="*/ 325821 h 714704"/>
                <a:gd name="connsiteX4" fmla="*/ 0 w 2123090"/>
                <a:gd name="connsiteY4" fmla="*/ 346842 h 714704"/>
                <a:gd name="connsiteX5" fmla="*/ 579 w 2123090"/>
                <a:gd name="connsiteY5" fmla="*/ 651038 h 714704"/>
                <a:gd name="connsiteX6" fmla="*/ 872359 w 2123090"/>
                <a:gd name="connsiteY6" fmla="*/ 662152 h 714704"/>
                <a:gd name="connsiteX7" fmla="*/ 872359 w 2123090"/>
                <a:gd name="connsiteY7" fmla="*/ 704194 h 714704"/>
                <a:gd name="connsiteX8" fmla="*/ 1481959 w 2123090"/>
                <a:gd name="connsiteY8" fmla="*/ 714704 h 714704"/>
                <a:gd name="connsiteX9" fmla="*/ 1502980 w 2123090"/>
                <a:gd name="connsiteY9" fmla="*/ 641132 h 714704"/>
                <a:gd name="connsiteX10" fmla="*/ 2102069 w 2123090"/>
                <a:gd name="connsiteY10" fmla="*/ 651642 h 714704"/>
                <a:gd name="connsiteX11" fmla="*/ 2123090 w 2123090"/>
                <a:gd name="connsiteY11" fmla="*/ 0 h 714704"/>
                <a:gd name="connsiteX0" fmla="*/ 536028 w 2123090"/>
                <a:gd name="connsiteY0" fmla="*/ 0 h 714704"/>
                <a:gd name="connsiteX1" fmla="*/ 536028 w 2123090"/>
                <a:gd name="connsiteY1" fmla="*/ 189187 h 714704"/>
                <a:gd name="connsiteX2" fmla="*/ 1030014 w 2123090"/>
                <a:gd name="connsiteY2" fmla="*/ 189187 h 714704"/>
                <a:gd name="connsiteX3" fmla="*/ 1030014 w 2123090"/>
                <a:gd name="connsiteY3" fmla="*/ 325821 h 714704"/>
                <a:gd name="connsiteX4" fmla="*/ 0 w 2123090"/>
                <a:gd name="connsiteY4" fmla="*/ 346842 h 714704"/>
                <a:gd name="connsiteX5" fmla="*/ 579 w 2123090"/>
                <a:gd name="connsiteY5" fmla="*/ 651038 h 714704"/>
                <a:gd name="connsiteX6" fmla="*/ 868489 w 2123090"/>
                <a:gd name="connsiteY6" fmla="*/ 647334 h 714704"/>
                <a:gd name="connsiteX7" fmla="*/ 872359 w 2123090"/>
                <a:gd name="connsiteY7" fmla="*/ 704194 h 714704"/>
                <a:gd name="connsiteX8" fmla="*/ 1481959 w 2123090"/>
                <a:gd name="connsiteY8" fmla="*/ 714704 h 714704"/>
                <a:gd name="connsiteX9" fmla="*/ 1502980 w 2123090"/>
                <a:gd name="connsiteY9" fmla="*/ 641132 h 714704"/>
                <a:gd name="connsiteX10" fmla="*/ 2102069 w 2123090"/>
                <a:gd name="connsiteY10" fmla="*/ 651642 h 714704"/>
                <a:gd name="connsiteX11" fmla="*/ 2123090 w 2123090"/>
                <a:gd name="connsiteY11" fmla="*/ 0 h 714704"/>
                <a:gd name="connsiteX0" fmla="*/ 536028 w 2123090"/>
                <a:gd name="connsiteY0" fmla="*/ 0 h 714704"/>
                <a:gd name="connsiteX1" fmla="*/ 536028 w 2123090"/>
                <a:gd name="connsiteY1" fmla="*/ 189187 h 714704"/>
                <a:gd name="connsiteX2" fmla="*/ 1030014 w 2123090"/>
                <a:gd name="connsiteY2" fmla="*/ 189187 h 714704"/>
                <a:gd name="connsiteX3" fmla="*/ 1030014 w 2123090"/>
                <a:gd name="connsiteY3" fmla="*/ 325821 h 714704"/>
                <a:gd name="connsiteX4" fmla="*/ 0 w 2123090"/>
                <a:gd name="connsiteY4" fmla="*/ 346842 h 714704"/>
                <a:gd name="connsiteX5" fmla="*/ 579 w 2123090"/>
                <a:gd name="connsiteY5" fmla="*/ 651038 h 714704"/>
                <a:gd name="connsiteX6" fmla="*/ 868489 w 2123090"/>
                <a:gd name="connsiteY6" fmla="*/ 647334 h 714704"/>
                <a:gd name="connsiteX7" fmla="*/ 872359 w 2123090"/>
                <a:gd name="connsiteY7" fmla="*/ 704194 h 714704"/>
                <a:gd name="connsiteX8" fmla="*/ 1481959 w 2123090"/>
                <a:gd name="connsiteY8" fmla="*/ 714704 h 714704"/>
                <a:gd name="connsiteX9" fmla="*/ 1502980 w 2123090"/>
                <a:gd name="connsiteY9" fmla="*/ 641132 h 714704"/>
                <a:gd name="connsiteX10" fmla="*/ 2121414 w 2123090"/>
                <a:gd name="connsiteY10" fmla="*/ 647937 h 714704"/>
                <a:gd name="connsiteX11" fmla="*/ 2123090 w 2123090"/>
                <a:gd name="connsiteY11" fmla="*/ 0 h 714704"/>
                <a:gd name="connsiteX0" fmla="*/ 536028 w 2123090"/>
                <a:gd name="connsiteY0" fmla="*/ 0 h 714704"/>
                <a:gd name="connsiteX1" fmla="*/ 536028 w 2123090"/>
                <a:gd name="connsiteY1" fmla="*/ 189187 h 714704"/>
                <a:gd name="connsiteX2" fmla="*/ 1030014 w 2123090"/>
                <a:gd name="connsiteY2" fmla="*/ 189187 h 714704"/>
                <a:gd name="connsiteX3" fmla="*/ 1030014 w 2123090"/>
                <a:gd name="connsiteY3" fmla="*/ 325821 h 714704"/>
                <a:gd name="connsiteX4" fmla="*/ 0 w 2123090"/>
                <a:gd name="connsiteY4" fmla="*/ 346842 h 714704"/>
                <a:gd name="connsiteX5" fmla="*/ 579 w 2123090"/>
                <a:gd name="connsiteY5" fmla="*/ 651038 h 714704"/>
                <a:gd name="connsiteX6" fmla="*/ 868489 w 2123090"/>
                <a:gd name="connsiteY6" fmla="*/ 647334 h 714704"/>
                <a:gd name="connsiteX7" fmla="*/ 872359 w 2123090"/>
                <a:gd name="connsiteY7" fmla="*/ 704194 h 714704"/>
                <a:gd name="connsiteX8" fmla="*/ 1481959 w 2123090"/>
                <a:gd name="connsiteY8" fmla="*/ 714704 h 714704"/>
                <a:gd name="connsiteX9" fmla="*/ 1483635 w 2123090"/>
                <a:gd name="connsiteY9" fmla="*/ 641132 h 714704"/>
                <a:gd name="connsiteX10" fmla="*/ 2121414 w 2123090"/>
                <a:gd name="connsiteY10" fmla="*/ 647937 h 714704"/>
                <a:gd name="connsiteX11" fmla="*/ 2123090 w 2123090"/>
                <a:gd name="connsiteY11" fmla="*/ 0 h 714704"/>
                <a:gd name="connsiteX0" fmla="*/ 582457 w 2169519"/>
                <a:gd name="connsiteY0" fmla="*/ 0 h 714704"/>
                <a:gd name="connsiteX1" fmla="*/ 582457 w 2169519"/>
                <a:gd name="connsiteY1" fmla="*/ 189187 h 714704"/>
                <a:gd name="connsiteX2" fmla="*/ 1076443 w 2169519"/>
                <a:gd name="connsiteY2" fmla="*/ 189187 h 714704"/>
                <a:gd name="connsiteX3" fmla="*/ 1076443 w 2169519"/>
                <a:gd name="connsiteY3" fmla="*/ 325821 h 714704"/>
                <a:gd name="connsiteX4" fmla="*/ 0 w 2169519"/>
                <a:gd name="connsiteY4" fmla="*/ 321834 h 714704"/>
                <a:gd name="connsiteX5" fmla="*/ 47008 w 2169519"/>
                <a:gd name="connsiteY5" fmla="*/ 651038 h 714704"/>
                <a:gd name="connsiteX6" fmla="*/ 914918 w 2169519"/>
                <a:gd name="connsiteY6" fmla="*/ 647334 h 714704"/>
                <a:gd name="connsiteX7" fmla="*/ 918788 w 2169519"/>
                <a:gd name="connsiteY7" fmla="*/ 704194 h 714704"/>
                <a:gd name="connsiteX8" fmla="*/ 1528388 w 2169519"/>
                <a:gd name="connsiteY8" fmla="*/ 714704 h 714704"/>
                <a:gd name="connsiteX9" fmla="*/ 1530064 w 2169519"/>
                <a:gd name="connsiteY9" fmla="*/ 641132 h 714704"/>
                <a:gd name="connsiteX10" fmla="*/ 2167843 w 2169519"/>
                <a:gd name="connsiteY10" fmla="*/ 647937 h 714704"/>
                <a:gd name="connsiteX11" fmla="*/ 2169519 w 2169519"/>
                <a:gd name="connsiteY11" fmla="*/ 0 h 714704"/>
                <a:gd name="connsiteX0" fmla="*/ 587682 w 2174744"/>
                <a:gd name="connsiteY0" fmla="*/ 0 h 714704"/>
                <a:gd name="connsiteX1" fmla="*/ 587682 w 2174744"/>
                <a:gd name="connsiteY1" fmla="*/ 189187 h 714704"/>
                <a:gd name="connsiteX2" fmla="*/ 1081668 w 2174744"/>
                <a:gd name="connsiteY2" fmla="*/ 189187 h 714704"/>
                <a:gd name="connsiteX3" fmla="*/ 1081668 w 2174744"/>
                <a:gd name="connsiteY3" fmla="*/ 325821 h 714704"/>
                <a:gd name="connsiteX4" fmla="*/ 5225 w 2174744"/>
                <a:gd name="connsiteY4" fmla="*/ 321834 h 714704"/>
                <a:gd name="connsiteX5" fmla="*/ 0 w 2174744"/>
                <a:gd name="connsiteY5" fmla="*/ 628810 h 714704"/>
                <a:gd name="connsiteX6" fmla="*/ 920143 w 2174744"/>
                <a:gd name="connsiteY6" fmla="*/ 647334 h 714704"/>
                <a:gd name="connsiteX7" fmla="*/ 924013 w 2174744"/>
                <a:gd name="connsiteY7" fmla="*/ 704194 h 714704"/>
                <a:gd name="connsiteX8" fmla="*/ 1533613 w 2174744"/>
                <a:gd name="connsiteY8" fmla="*/ 714704 h 714704"/>
                <a:gd name="connsiteX9" fmla="*/ 1535289 w 2174744"/>
                <a:gd name="connsiteY9" fmla="*/ 641132 h 714704"/>
                <a:gd name="connsiteX10" fmla="*/ 2173068 w 2174744"/>
                <a:gd name="connsiteY10" fmla="*/ 647937 h 714704"/>
                <a:gd name="connsiteX11" fmla="*/ 2174744 w 2174744"/>
                <a:gd name="connsiteY11" fmla="*/ 0 h 714704"/>
                <a:gd name="connsiteX0" fmla="*/ 587682 w 2174744"/>
                <a:gd name="connsiteY0" fmla="*/ 0 h 714704"/>
                <a:gd name="connsiteX1" fmla="*/ 587682 w 2174744"/>
                <a:gd name="connsiteY1" fmla="*/ 189187 h 714704"/>
                <a:gd name="connsiteX2" fmla="*/ 1081668 w 2174744"/>
                <a:gd name="connsiteY2" fmla="*/ 189187 h 714704"/>
                <a:gd name="connsiteX3" fmla="*/ 1043944 w 2174744"/>
                <a:gd name="connsiteY3" fmla="*/ 320263 h 714704"/>
                <a:gd name="connsiteX4" fmla="*/ 5225 w 2174744"/>
                <a:gd name="connsiteY4" fmla="*/ 321834 h 714704"/>
                <a:gd name="connsiteX5" fmla="*/ 0 w 2174744"/>
                <a:gd name="connsiteY5" fmla="*/ 628810 h 714704"/>
                <a:gd name="connsiteX6" fmla="*/ 920143 w 2174744"/>
                <a:gd name="connsiteY6" fmla="*/ 647334 h 714704"/>
                <a:gd name="connsiteX7" fmla="*/ 924013 w 2174744"/>
                <a:gd name="connsiteY7" fmla="*/ 704194 h 714704"/>
                <a:gd name="connsiteX8" fmla="*/ 1533613 w 2174744"/>
                <a:gd name="connsiteY8" fmla="*/ 714704 h 714704"/>
                <a:gd name="connsiteX9" fmla="*/ 1535289 w 2174744"/>
                <a:gd name="connsiteY9" fmla="*/ 641132 h 714704"/>
                <a:gd name="connsiteX10" fmla="*/ 2173068 w 2174744"/>
                <a:gd name="connsiteY10" fmla="*/ 647937 h 714704"/>
                <a:gd name="connsiteX11" fmla="*/ 2174744 w 2174744"/>
                <a:gd name="connsiteY11" fmla="*/ 0 h 714704"/>
                <a:gd name="connsiteX0" fmla="*/ 587682 w 2174744"/>
                <a:gd name="connsiteY0" fmla="*/ 0 h 714704"/>
                <a:gd name="connsiteX1" fmla="*/ 587682 w 2174744"/>
                <a:gd name="connsiteY1" fmla="*/ 189187 h 714704"/>
                <a:gd name="connsiteX2" fmla="*/ 1049748 w 2174744"/>
                <a:gd name="connsiteY2" fmla="*/ 153066 h 714704"/>
                <a:gd name="connsiteX3" fmla="*/ 1043944 w 2174744"/>
                <a:gd name="connsiteY3" fmla="*/ 320263 h 714704"/>
                <a:gd name="connsiteX4" fmla="*/ 5225 w 2174744"/>
                <a:gd name="connsiteY4" fmla="*/ 321834 h 714704"/>
                <a:gd name="connsiteX5" fmla="*/ 0 w 2174744"/>
                <a:gd name="connsiteY5" fmla="*/ 628810 h 714704"/>
                <a:gd name="connsiteX6" fmla="*/ 920143 w 2174744"/>
                <a:gd name="connsiteY6" fmla="*/ 647334 h 714704"/>
                <a:gd name="connsiteX7" fmla="*/ 924013 w 2174744"/>
                <a:gd name="connsiteY7" fmla="*/ 704194 h 714704"/>
                <a:gd name="connsiteX8" fmla="*/ 1533613 w 2174744"/>
                <a:gd name="connsiteY8" fmla="*/ 714704 h 714704"/>
                <a:gd name="connsiteX9" fmla="*/ 1535289 w 2174744"/>
                <a:gd name="connsiteY9" fmla="*/ 641132 h 714704"/>
                <a:gd name="connsiteX10" fmla="*/ 2173068 w 2174744"/>
                <a:gd name="connsiteY10" fmla="*/ 647937 h 714704"/>
                <a:gd name="connsiteX11" fmla="*/ 2174744 w 2174744"/>
                <a:gd name="connsiteY11" fmla="*/ 0 h 714704"/>
                <a:gd name="connsiteX0" fmla="*/ 587682 w 2174744"/>
                <a:gd name="connsiteY0" fmla="*/ 0 h 714704"/>
                <a:gd name="connsiteX1" fmla="*/ 584780 w 2174744"/>
                <a:gd name="connsiteY1" fmla="*/ 172515 h 714704"/>
                <a:gd name="connsiteX2" fmla="*/ 1049748 w 2174744"/>
                <a:gd name="connsiteY2" fmla="*/ 153066 h 714704"/>
                <a:gd name="connsiteX3" fmla="*/ 1043944 w 2174744"/>
                <a:gd name="connsiteY3" fmla="*/ 320263 h 714704"/>
                <a:gd name="connsiteX4" fmla="*/ 5225 w 2174744"/>
                <a:gd name="connsiteY4" fmla="*/ 321834 h 714704"/>
                <a:gd name="connsiteX5" fmla="*/ 0 w 2174744"/>
                <a:gd name="connsiteY5" fmla="*/ 628810 h 714704"/>
                <a:gd name="connsiteX6" fmla="*/ 920143 w 2174744"/>
                <a:gd name="connsiteY6" fmla="*/ 647334 h 714704"/>
                <a:gd name="connsiteX7" fmla="*/ 924013 w 2174744"/>
                <a:gd name="connsiteY7" fmla="*/ 704194 h 714704"/>
                <a:gd name="connsiteX8" fmla="*/ 1533613 w 2174744"/>
                <a:gd name="connsiteY8" fmla="*/ 714704 h 714704"/>
                <a:gd name="connsiteX9" fmla="*/ 1535289 w 2174744"/>
                <a:gd name="connsiteY9" fmla="*/ 641132 h 714704"/>
                <a:gd name="connsiteX10" fmla="*/ 2173068 w 2174744"/>
                <a:gd name="connsiteY10" fmla="*/ 647937 h 714704"/>
                <a:gd name="connsiteX11" fmla="*/ 2174744 w 2174744"/>
                <a:gd name="connsiteY11" fmla="*/ 0 h 714704"/>
                <a:gd name="connsiteX0" fmla="*/ 587682 w 2174744"/>
                <a:gd name="connsiteY0" fmla="*/ 0 h 714704"/>
                <a:gd name="connsiteX1" fmla="*/ 584780 w 2174744"/>
                <a:gd name="connsiteY1" fmla="*/ 139173 h 714704"/>
                <a:gd name="connsiteX2" fmla="*/ 1049748 w 2174744"/>
                <a:gd name="connsiteY2" fmla="*/ 153066 h 714704"/>
                <a:gd name="connsiteX3" fmla="*/ 1043944 w 2174744"/>
                <a:gd name="connsiteY3" fmla="*/ 320263 h 714704"/>
                <a:gd name="connsiteX4" fmla="*/ 5225 w 2174744"/>
                <a:gd name="connsiteY4" fmla="*/ 321834 h 714704"/>
                <a:gd name="connsiteX5" fmla="*/ 0 w 2174744"/>
                <a:gd name="connsiteY5" fmla="*/ 628810 h 714704"/>
                <a:gd name="connsiteX6" fmla="*/ 920143 w 2174744"/>
                <a:gd name="connsiteY6" fmla="*/ 647334 h 714704"/>
                <a:gd name="connsiteX7" fmla="*/ 924013 w 2174744"/>
                <a:gd name="connsiteY7" fmla="*/ 704194 h 714704"/>
                <a:gd name="connsiteX8" fmla="*/ 1533613 w 2174744"/>
                <a:gd name="connsiteY8" fmla="*/ 714704 h 714704"/>
                <a:gd name="connsiteX9" fmla="*/ 1535289 w 2174744"/>
                <a:gd name="connsiteY9" fmla="*/ 641132 h 714704"/>
                <a:gd name="connsiteX10" fmla="*/ 2173068 w 2174744"/>
                <a:gd name="connsiteY10" fmla="*/ 647937 h 714704"/>
                <a:gd name="connsiteX11" fmla="*/ 2174744 w 2174744"/>
                <a:gd name="connsiteY11" fmla="*/ 0 h 714704"/>
                <a:gd name="connsiteX0" fmla="*/ 587682 w 2174744"/>
                <a:gd name="connsiteY0" fmla="*/ 0 h 714704"/>
                <a:gd name="connsiteX1" fmla="*/ 587682 w 2174744"/>
                <a:gd name="connsiteY1" fmla="*/ 164181 h 714704"/>
                <a:gd name="connsiteX2" fmla="*/ 1049748 w 2174744"/>
                <a:gd name="connsiteY2" fmla="*/ 153066 h 714704"/>
                <a:gd name="connsiteX3" fmla="*/ 1043944 w 2174744"/>
                <a:gd name="connsiteY3" fmla="*/ 320263 h 714704"/>
                <a:gd name="connsiteX4" fmla="*/ 5225 w 2174744"/>
                <a:gd name="connsiteY4" fmla="*/ 321834 h 714704"/>
                <a:gd name="connsiteX5" fmla="*/ 0 w 2174744"/>
                <a:gd name="connsiteY5" fmla="*/ 628810 h 714704"/>
                <a:gd name="connsiteX6" fmla="*/ 920143 w 2174744"/>
                <a:gd name="connsiteY6" fmla="*/ 647334 h 714704"/>
                <a:gd name="connsiteX7" fmla="*/ 924013 w 2174744"/>
                <a:gd name="connsiteY7" fmla="*/ 704194 h 714704"/>
                <a:gd name="connsiteX8" fmla="*/ 1533613 w 2174744"/>
                <a:gd name="connsiteY8" fmla="*/ 714704 h 714704"/>
                <a:gd name="connsiteX9" fmla="*/ 1535289 w 2174744"/>
                <a:gd name="connsiteY9" fmla="*/ 641132 h 714704"/>
                <a:gd name="connsiteX10" fmla="*/ 2173068 w 2174744"/>
                <a:gd name="connsiteY10" fmla="*/ 647937 h 714704"/>
                <a:gd name="connsiteX11" fmla="*/ 2174744 w 2174744"/>
                <a:gd name="connsiteY11" fmla="*/ 0 h 714704"/>
                <a:gd name="connsiteX0" fmla="*/ 587682 w 2174744"/>
                <a:gd name="connsiteY0" fmla="*/ 0 h 714704"/>
                <a:gd name="connsiteX1" fmla="*/ 587682 w 2174744"/>
                <a:gd name="connsiteY1" fmla="*/ 153066 h 714704"/>
                <a:gd name="connsiteX2" fmla="*/ 1049748 w 2174744"/>
                <a:gd name="connsiteY2" fmla="*/ 153066 h 714704"/>
                <a:gd name="connsiteX3" fmla="*/ 1043944 w 2174744"/>
                <a:gd name="connsiteY3" fmla="*/ 320263 h 714704"/>
                <a:gd name="connsiteX4" fmla="*/ 5225 w 2174744"/>
                <a:gd name="connsiteY4" fmla="*/ 321834 h 714704"/>
                <a:gd name="connsiteX5" fmla="*/ 0 w 2174744"/>
                <a:gd name="connsiteY5" fmla="*/ 628810 h 714704"/>
                <a:gd name="connsiteX6" fmla="*/ 920143 w 2174744"/>
                <a:gd name="connsiteY6" fmla="*/ 647334 h 714704"/>
                <a:gd name="connsiteX7" fmla="*/ 924013 w 2174744"/>
                <a:gd name="connsiteY7" fmla="*/ 704194 h 714704"/>
                <a:gd name="connsiteX8" fmla="*/ 1533613 w 2174744"/>
                <a:gd name="connsiteY8" fmla="*/ 714704 h 714704"/>
                <a:gd name="connsiteX9" fmla="*/ 1535289 w 2174744"/>
                <a:gd name="connsiteY9" fmla="*/ 641132 h 714704"/>
                <a:gd name="connsiteX10" fmla="*/ 2173068 w 2174744"/>
                <a:gd name="connsiteY10" fmla="*/ 647937 h 714704"/>
                <a:gd name="connsiteX11" fmla="*/ 2174744 w 2174744"/>
                <a:gd name="connsiteY11" fmla="*/ 0 h 714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74744" h="714704">
                  <a:moveTo>
                    <a:pt x="587682" y="0"/>
                  </a:moveTo>
                  <a:cubicBezTo>
                    <a:pt x="586715" y="57505"/>
                    <a:pt x="588649" y="95561"/>
                    <a:pt x="587682" y="153066"/>
                  </a:cubicBezTo>
                  <a:lnTo>
                    <a:pt x="1049748" y="153066"/>
                  </a:lnTo>
                  <a:lnTo>
                    <a:pt x="1043944" y="320263"/>
                  </a:lnTo>
                  <a:lnTo>
                    <a:pt x="5225" y="321834"/>
                  </a:lnTo>
                  <a:cubicBezTo>
                    <a:pt x="3483" y="424159"/>
                    <a:pt x="1742" y="526485"/>
                    <a:pt x="0" y="628810"/>
                  </a:cubicBezTo>
                  <a:lnTo>
                    <a:pt x="920143" y="647334"/>
                  </a:lnTo>
                  <a:lnTo>
                    <a:pt x="924013" y="704194"/>
                  </a:lnTo>
                  <a:lnTo>
                    <a:pt x="1533613" y="714704"/>
                  </a:lnTo>
                  <a:cubicBezTo>
                    <a:pt x="1534172" y="690180"/>
                    <a:pt x="1534730" y="665656"/>
                    <a:pt x="1535289" y="641132"/>
                  </a:cubicBezTo>
                  <a:lnTo>
                    <a:pt x="2173068" y="647937"/>
                  </a:lnTo>
                  <a:cubicBezTo>
                    <a:pt x="2173627" y="431958"/>
                    <a:pt x="2174185" y="215979"/>
                    <a:pt x="2174744" y="0"/>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Forme libre 18"/>
            <p:cNvSpPr/>
            <p:nvPr/>
          </p:nvSpPr>
          <p:spPr>
            <a:xfrm>
              <a:off x="1557181" y="4880509"/>
              <a:ext cx="2369319" cy="96761"/>
            </a:xfrm>
            <a:custGeom>
              <a:avLst/>
              <a:gdLst>
                <a:gd name="connsiteX0" fmla="*/ 0 w 2764220"/>
                <a:gd name="connsiteY0" fmla="*/ 115614 h 126124"/>
                <a:gd name="connsiteX1" fmla="*/ 0 w 2764220"/>
                <a:gd name="connsiteY1" fmla="*/ 115614 h 126124"/>
                <a:gd name="connsiteX2" fmla="*/ 105103 w 2764220"/>
                <a:gd name="connsiteY2" fmla="*/ 105104 h 126124"/>
                <a:gd name="connsiteX3" fmla="*/ 136634 w 2764220"/>
                <a:gd name="connsiteY3" fmla="*/ 115614 h 126124"/>
                <a:gd name="connsiteX4" fmla="*/ 325820 w 2764220"/>
                <a:gd name="connsiteY4" fmla="*/ 115614 h 126124"/>
                <a:gd name="connsiteX5" fmla="*/ 935420 w 2764220"/>
                <a:gd name="connsiteY5" fmla="*/ 126124 h 126124"/>
                <a:gd name="connsiteX6" fmla="*/ 935420 w 2764220"/>
                <a:gd name="connsiteY6" fmla="*/ 0 h 126124"/>
                <a:gd name="connsiteX7" fmla="*/ 2764220 w 2764220"/>
                <a:gd name="connsiteY7" fmla="*/ 52552 h 126124"/>
                <a:gd name="connsiteX0" fmla="*/ 0 w 2764220"/>
                <a:gd name="connsiteY0" fmla="*/ 115614 h 126124"/>
                <a:gd name="connsiteX1" fmla="*/ 0 w 2764220"/>
                <a:gd name="connsiteY1" fmla="*/ 115614 h 126124"/>
                <a:gd name="connsiteX2" fmla="*/ 136634 w 2764220"/>
                <a:gd name="connsiteY2" fmla="*/ 115614 h 126124"/>
                <a:gd name="connsiteX3" fmla="*/ 325820 w 2764220"/>
                <a:gd name="connsiteY3" fmla="*/ 115614 h 126124"/>
                <a:gd name="connsiteX4" fmla="*/ 935420 w 2764220"/>
                <a:gd name="connsiteY4" fmla="*/ 126124 h 126124"/>
                <a:gd name="connsiteX5" fmla="*/ 935420 w 2764220"/>
                <a:gd name="connsiteY5" fmla="*/ 0 h 126124"/>
                <a:gd name="connsiteX6" fmla="*/ 2764220 w 2764220"/>
                <a:gd name="connsiteY6" fmla="*/ 52552 h 126124"/>
                <a:gd name="connsiteX0" fmla="*/ 0 w 2764220"/>
                <a:gd name="connsiteY0" fmla="*/ 115614 h 126124"/>
                <a:gd name="connsiteX1" fmla="*/ 0 w 2764220"/>
                <a:gd name="connsiteY1" fmla="*/ 115614 h 126124"/>
                <a:gd name="connsiteX2" fmla="*/ 136634 w 2764220"/>
                <a:gd name="connsiteY2" fmla="*/ 115614 h 126124"/>
                <a:gd name="connsiteX3" fmla="*/ 935420 w 2764220"/>
                <a:gd name="connsiteY3" fmla="*/ 126124 h 126124"/>
                <a:gd name="connsiteX4" fmla="*/ 935420 w 2764220"/>
                <a:gd name="connsiteY4" fmla="*/ 0 h 126124"/>
                <a:gd name="connsiteX5" fmla="*/ 2764220 w 2764220"/>
                <a:gd name="connsiteY5" fmla="*/ 52552 h 126124"/>
                <a:gd name="connsiteX0" fmla="*/ 0 w 2764220"/>
                <a:gd name="connsiteY0" fmla="*/ 115614 h 126124"/>
                <a:gd name="connsiteX1" fmla="*/ 73480 w 2764220"/>
                <a:gd name="connsiteY1" fmla="*/ 33895 h 126124"/>
                <a:gd name="connsiteX2" fmla="*/ 136634 w 2764220"/>
                <a:gd name="connsiteY2" fmla="*/ 115614 h 126124"/>
                <a:gd name="connsiteX3" fmla="*/ 935420 w 2764220"/>
                <a:gd name="connsiteY3" fmla="*/ 126124 h 126124"/>
                <a:gd name="connsiteX4" fmla="*/ 935420 w 2764220"/>
                <a:gd name="connsiteY4" fmla="*/ 0 h 126124"/>
                <a:gd name="connsiteX5" fmla="*/ 2764220 w 2764220"/>
                <a:gd name="connsiteY5" fmla="*/ 52552 h 126124"/>
                <a:gd name="connsiteX0" fmla="*/ 0 w 2708235"/>
                <a:gd name="connsiteY0" fmla="*/ 115613 h 126124"/>
                <a:gd name="connsiteX1" fmla="*/ 17495 w 2708235"/>
                <a:gd name="connsiteY1" fmla="*/ 33895 h 126124"/>
                <a:gd name="connsiteX2" fmla="*/ 80649 w 2708235"/>
                <a:gd name="connsiteY2" fmla="*/ 115614 h 126124"/>
                <a:gd name="connsiteX3" fmla="*/ 879435 w 2708235"/>
                <a:gd name="connsiteY3" fmla="*/ 126124 h 126124"/>
                <a:gd name="connsiteX4" fmla="*/ 879435 w 2708235"/>
                <a:gd name="connsiteY4" fmla="*/ 0 h 126124"/>
                <a:gd name="connsiteX5" fmla="*/ 2708235 w 2708235"/>
                <a:gd name="connsiteY5" fmla="*/ 52552 h 126124"/>
                <a:gd name="connsiteX0" fmla="*/ 11895 w 2706134"/>
                <a:gd name="connsiteY0" fmla="*/ 145720 h 145720"/>
                <a:gd name="connsiteX1" fmla="*/ 15394 w 2706134"/>
                <a:gd name="connsiteY1" fmla="*/ 33895 h 145720"/>
                <a:gd name="connsiteX2" fmla="*/ 78548 w 2706134"/>
                <a:gd name="connsiteY2" fmla="*/ 115614 h 145720"/>
                <a:gd name="connsiteX3" fmla="*/ 877334 w 2706134"/>
                <a:gd name="connsiteY3" fmla="*/ 126124 h 145720"/>
                <a:gd name="connsiteX4" fmla="*/ 877334 w 2706134"/>
                <a:gd name="connsiteY4" fmla="*/ 0 h 145720"/>
                <a:gd name="connsiteX5" fmla="*/ 2706134 w 2706134"/>
                <a:gd name="connsiteY5" fmla="*/ 52552 h 145720"/>
                <a:gd name="connsiteX0" fmla="*/ 50384 w 2706134"/>
                <a:gd name="connsiteY0" fmla="*/ 89807 h 126124"/>
                <a:gd name="connsiteX1" fmla="*/ 15394 w 2706134"/>
                <a:gd name="connsiteY1" fmla="*/ 33895 h 126124"/>
                <a:gd name="connsiteX2" fmla="*/ 78548 w 2706134"/>
                <a:gd name="connsiteY2" fmla="*/ 115614 h 126124"/>
                <a:gd name="connsiteX3" fmla="*/ 877334 w 2706134"/>
                <a:gd name="connsiteY3" fmla="*/ 126124 h 126124"/>
                <a:gd name="connsiteX4" fmla="*/ 877334 w 2706134"/>
                <a:gd name="connsiteY4" fmla="*/ 0 h 126124"/>
                <a:gd name="connsiteX5" fmla="*/ 2706134 w 2706134"/>
                <a:gd name="connsiteY5" fmla="*/ 52552 h 126124"/>
                <a:gd name="connsiteX0" fmla="*/ 50384 w 2706134"/>
                <a:gd name="connsiteY0" fmla="*/ 89807 h 126124"/>
                <a:gd name="connsiteX1" fmla="*/ 15394 w 2706134"/>
                <a:gd name="connsiteY1" fmla="*/ 33895 h 126124"/>
                <a:gd name="connsiteX2" fmla="*/ 78548 w 2706134"/>
                <a:gd name="connsiteY2" fmla="*/ 115614 h 126124"/>
                <a:gd name="connsiteX3" fmla="*/ 877334 w 2706134"/>
                <a:gd name="connsiteY3" fmla="*/ 126124 h 126124"/>
                <a:gd name="connsiteX4" fmla="*/ 877334 w 2706134"/>
                <a:gd name="connsiteY4" fmla="*/ 0 h 126124"/>
                <a:gd name="connsiteX5" fmla="*/ 2706134 w 2706134"/>
                <a:gd name="connsiteY5" fmla="*/ 52552 h 126124"/>
                <a:gd name="connsiteX0" fmla="*/ 19394 w 2675144"/>
                <a:gd name="connsiteY0" fmla="*/ 101074 h 139534"/>
                <a:gd name="connsiteX1" fmla="*/ 73629 w 2675144"/>
                <a:gd name="connsiteY1" fmla="*/ 0 h 139534"/>
                <a:gd name="connsiteX2" fmla="*/ 47558 w 2675144"/>
                <a:gd name="connsiteY2" fmla="*/ 126881 h 139534"/>
                <a:gd name="connsiteX3" fmla="*/ 846344 w 2675144"/>
                <a:gd name="connsiteY3" fmla="*/ 137391 h 139534"/>
                <a:gd name="connsiteX4" fmla="*/ 846344 w 2675144"/>
                <a:gd name="connsiteY4" fmla="*/ 11267 h 139534"/>
                <a:gd name="connsiteX5" fmla="*/ 2675144 w 2675144"/>
                <a:gd name="connsiteY5" fmla="*/ 63819 h 139534"/>
                <a:gd name="connsiteX0" fmla="*/ 8010 w 2700501"/>
                <a:gd name="connsiteY0" fmla="*/ 168815 h 168815"/>
                <a:gd name="connsiteX1" fmla="*/ 98986 w 2700501"/>
                <a:gd name="connsiteY1" fmla="*/ 0 h 168815"/>
                <a:gd name="connsiteX2" fmla="*/ 72915 w 2700501"/>
                <a:gd name="connsiteY2" fmla="*/ 126881 h 168815"/>
                <a:gd name="connsiteX3" fmla="*/ 871701 w 2700501"/>
                <a:gd name="connsiteY3" fmla="*/ 137391 h 168815"/>
                <a:gd name="connsiteX4" fmla="*/ 871701 w 2700501"/>
                <a:gd name="connsiteY4" fmla="*/ 11267 h 168815"/>
                <a:gd name="connsiteX5" fmla="*/ 2700501 w 2700501"/>
                <a:gd name="connsiteY5" fmla="*/ 63819 h 168815"/>
                <a:gd name="connsiteX0" fmla="*/ 7778 w 2705517"/>
                <a:gd name="connsiteY0" fmla="*/ 62365 h 139534"/>
                <a:gd name="connsiteX1" fmla="*/ 104002 w 2705517"/>
                <a:gd name="connsiteY1" fmla="*/ 0 h 139534"/>
                <a:gd name="connsiteX2" fmla="*/ 77931 w 2705517"/>
                <a:gd name="connsiteY2" fmla="*/ 126881 h 139534"/>
                <a:gd name="connsiteX3" fmla="*/ 876717 w 2705517"/>
                <a:gd name="connsiteY3" fmla="*/ 137391 h 139534"/>
                <a:gd name="connsiteX4" fmla="*/ 876717 w 2705517"/>
                <a:gd name="connsiteY4" fmla="*/ 11267 h 139534"/>
                <a:gd name="connsiteX5" fmla="*/ 2705517 w 2705517"/>
                <a:gd name="connsiteY5" fmla="*/ 63819 h 139534"/>
                <a:gd name="connsiteX0" fmla="*/ 21156 w 2718895"/>
                <a:gd name="connsiteY0" fmla="*/ 51098 h 131689"/>
                <a:gd name="connsiteX1" fmla="*/ 4535 w 2718895"/>
                <a:gd name="connsiteY1" fmla="*/ 120990 h 131689"/>
                <a:gd name="connsiteX2" fmla="*/ 91309 w 2718895"/>
                <a:gd name="connsiteY2" fmla="*/ 115614 h 131689"/>
                <a:gd name="connsiteX3" fmla="*/ 890095 w 2718895"/>
                <a:gd name="connsiteY3" fmla="*/ 126124 h 131689"/>
                <a:gd name="connsiteX4" fmla="*/ 890095 w 2718895"/>
                <a:gd name="connsiteY4" fmla="*/ 0 h 131689"/>
                <a:gd name="connsiteX5" fmla="*/ 2718895 w 2718895"/>
                <a:gd name="connsiteY5" fmla="*/ 52552 h 131689"/>
                <a:gd name="connsiteX0" fmla="*/ 21156 w 2718895"/>
                <a:gd name="connsiteY0" fmla="*/ 51098 h 136658"/>
                <a:gd name="connsiteX1" fmla="*/ 4535 w 2718895"/>
                <a:gd name="connsiteY1" fmla="*/ 120990 h 136658"/>
                <a:gd name="connsiteX2" fmla="*/ 890095 w 2718895"/>
                <a:gd name="connsiteY2" fmla="*/ 126124 h 136658"/>
                <a:gd name="connsiteX3" fmla="*/ 890095 w 2718895"/>
                <a:gd name="connsiteY3" fmla="*/ 0 h 136658"/>
                <a:gd name="connsiteX4" fmla="*/ 2718895 w 2718895"/>
                <a:gd name="connsiteY4" fmla="*/ 52552 h 136658"/>
                <a:gd name="connsiteX0" fmla="*/ 21156 w 2718895"/>
                <a:gd name="connsiteY0" fmla="*/ 51098 h 134443"/>
                <a:gd name="connsiteX1" fmla="*/ 4535 w 2718895"/>
                <a:gd name="connsiteY1" fmla="*/ 120990 h 134443"/>
                <a:gd name="connsiteX2" fmla="*/ 890095 w 2718895"/>
                <a:gd name="connsiteY2" fmla="*/ 126124 h 134443"/>
                <a:gd name="connsiteX3" fmla="*/ 890095 w 2718895"/>
                <a:gd name="connsiteY3" fmla="*/ 0 h 134443"/>
                <a:gd name="connsiteX4" fmla="*/ 2718895 w 2718895"/>
                <a:gd name="connsiteY4" fmla="*/ 52552 h 134443"/>
                <a:gd name="connsiteX0" fmla="*/ 15515 w 2713254"/>
                <a:gd name="connsiteY0" fmla="*/ 51098 h 132305"/>
                <a:gd name="connsiteX1" fmla="*/ 22512 w 2713254"/>
                <a:gd name="connsiteY1" fmla="*/ 108087 h 132305"/>
                <a:gd name="connsiteX2" fmla="*/ 884454 w 2713254"/>
                <a:gd name="connsiteY2" fmla="*/ 126124 h 132305"/>
                <a:gd name="connsiteX3" fmla="*/ 884454 w 2713254"/>
                <a:gd name="connsiteY3" fmla="*/ 0 h 132305"/>
                <a:gd name="connsiteX4" fmla="*/ 2713254 w 2713254"/>
                <a:gd name="connsiteY4" fmla="*/ 52552 h 132305"/>
                <a:gd name="connsiteX0" fmla="*/ 17018 w 2714757"/>
                <a:gd name="connsiteY0" fmla="*/ 51098 h 136147"/>
                <a:gd name="connsiteX1" fmla="*/ 16143 w 2714757"/>
                <a:gd name="connsiteY1" fmla="*/ 127440 h 136147"/>
                <a:gd name="connsiteX2" fmla="*/ 885957 w 2714757"/>
                <a:gd name="connsiteY2" fmla="*/ 126124 h 136147"/>
                <a:gd name="connsiteX3" fmla="*/ 885957 w 2714757"/>
                <a:gd name="connsiteY3" fmla="*/ 0 h 136147"/>
                <a:gd name="connsiteX4" fmla="*/ 2714757 w 2714757"/>
                <a:gd name="connsiteY4" fmla="*/ 52552 h 136147"/>
                <a:gd name="connsiteX0" fmla="*/ 18577 w 2716316"/>
                <a:gd name="connsiteY0" fmla="*/ 51098 h 136147"/>
                <a:gd name="connsiteX1" fmla="*/ 17702 w 2716316"/>
                <a:gd name="connsiteY1" fmla="*/ 127440 h 136147"/>
                <a:gd name="connsiteX2" fmla="*/ 887516 w 2716316"/>
                <a:gd name="connsiteY2" fmla="*/ 126124 h 136147"/>
                <a:gd name="connsiteX3" fmla="*/ 887516 w 2716316"/>
                <a:gd name="connsiteY3" fmla="*/ 0 h 136147"/>
                <a:gd name="connsiteX4" fmla="*/ 2716316 w 2716316"/>
                <a:gd name="connsiteY4" fmla="*/ 52552 h 136147"/>
                <a:gd name="connsiteX0" fmla="*/ 15666 w 2713405"/>
                <a:gd name="connsiteY0" fmla="*/ 51098 h 136147"/>
                <a:gd name="connsiteX1" fmla="*/ 14791 w 2713405"/>
                <a:gd name="connsiteY1" fmla="*/ 127440 h 136147"/>
                <a:gd name="connsiteX2" fmla="*/ 884605 w 2713405"/>
                <a:gd name="connsiteY2" fmla="*/ 126124 h 136147"/>
                <a:gd name="connsiteX3" fmla="*/ 884605 w 2713405"/>
                <a:gd name="connsiteY3" fmla="*/ 0 h 136147"/>
                <a:gd name="connsiteX4" fmla="*/ 2713405 w 2713405"/>
                <a:gd name="connsiteY4" fmla="*/ 52552 h 136147"/>
                <a:gd name="connsiteX0" fmla="*/ 875 w 2698614"/>
                <a:gd name="connsiteY0" fmla="*/ 51098 h 136147"/>
                <a:gd name="connsiteX1" fmla="*/ 0 w 2698614"/>
                <a:gd name="connsiteY1" fmla="*/ 127440 h 136147"/>
                <a:gd name="connsiteX2" fmla="*/ 869814 w 2698614"/>
                <a:gd name="connsiteY2" fmla="*/ 126124 h 136147"/>
                <a:gd name="connsiteX3" fmla="*/ 869814 w 2698614"/>
                <a:gd name="connsiteY3" fmla="*/ 0 h 136147"/>
                <a:gd name="connsiteX4" fmla="*/ 2698614 w 2698614"/>
                <a:gd name="connsiteY4" fmla="*/ 52552 h 136147"/>
                <a:gd name="connsiteX0" fmla="*/ 3499 w 2701238"/>
                <a:gd name="connsiteY0" fmla="*/ 51098 h 136147"/>
                <a:gd name="connsiteX1" fmla="*/ 0 w 2701238"/>
                <a:gd name="connsiteY1" fmla="*/ 127439 h 136147"/>
                <a:gd name="connsiteX2" fmla="*/ 872438 w 2701238"/>
                <a:gd name="connsiteY2" fmla="*/ 126124 h 136147"/>
                <a:gd name="connsiteX3" fmla="*/ 872438 w 2701238"/>
                <a:gd name="connsiteY3" fmla="*/ 0 h 136147"/>
                <a:gd name="connsiteX4" fmla="*/ 2701238 w 2701238"/>
                <a:gd name="connsiteY4" fmla="*/ 52552 h 136147"/>
                <a:gd name="connsiteX0" fmla="*/ 5260 w 2702999"/>
                <a:gd name="connsiteY0" fmla="*/ 51098 h 136147"/>
                <a:gd name="connsiteX1" fmla="*/ 1761 w 2702999"/>
                <a:gd name="connsiteY1" fmla="*/ 127439 h 136147"/>
                <a:gd name="connsiteX2" fmla="*/ 874199 w 2702999"/>
                <a:gd name="connsiteY2" fmla="*/ 126124 h 136147"/>
                <a:gd name="connsiteX3" fmla="*/ 874199 w 2702999"/>
                <a:gd name="connsiteY3" fmla="*/ 0 h 136147"/>
                <a:gd name="connsiteX4" fmla="*/ 2702999 w 2702999"/>
                <a:gd name="connsiteY4" fmla="*/ 52552 h 136147"/>
                <a:gd name="connsiteX0" fmla="*/ 5260 w 2702999"/>
                <a:gd name="connsiteY0" fmla="*/ 51098 h 137042"/>
                <a:gd name="connsiteX1" fmla="*/ 1761 w 2702999"/>
                <a:gd name="connsiteY1" fmla="*/ 127439 h 137042"/>
                <a:gd name="connsiteX2" fmla="*/ 874199 w 2702999"/>
                <a:gd name="connsiteY2" fmla="*/ 126124 h 137042"/>
                <a:gd name="connsiteX3" fmla="*/ 874199 w 2702999"/>
                <a:gd name="connsiteY3" fmla="*/ 0 h 137042"/>
                <a:gd name="connsiteX4" fmla="*/ 2702999 w 2702999"/>
                <a:gd name="connsiteY4" fmla="*/ 52552 h 137042"/>
                <a:gd name="connsiteX0" fmla="*/ 5260 w 2702999"/>
                <a:gd name="connsiteY0" fmla="*/ 51098 h 127439"/>
                <a:gd name="connsiteX1" fmla="*/ 1761 w 2702999"/>
                <a:gd name="connsiteY1" fmla="*/ 127439 h 127439"/>
                <a:gd name="connsiteX2" fmla="*/ 874199 w 2702999"/>
                <a:gd name="connsiteY2" fmla="*/ 126124 h 127439"/>
                <a:gd name="connsiteX3" fmla="*/ 874199 w 2702999"/>
                <a:gd name="connsiteY3" fmla="*/ 0 h 127439"/>
                <a:gd name="connsiteX4" fmla="*/ 2702999 w 2702999"/>
                <a:gd name="connsiteY4" fmla="*/ 52552 h 127439"/>
                <a:gd name="connsiteX0" fmla="*/ 3499 w 2701238"/>
                <a:gd name="connsiteY0" fmla="*/ 51098 h 127439"/>
                <a:gd name="connsiteX1" fmla="*/ 0 w 2701238"/>
                <a:gd name="connsiteY1" fmla="*/ 127439 h 127439"/>
                <a:gd name="connsiteX2" fmla="*/ 872438 w 2701238"/>
                <a:gd name="connsiteY2" fmla="*/ 126124 h 127439"/>
                <a:gd name="connsiteX3" fmla="*/ 872438 w 2701238"/>
                <a:gd name="connsiteY3" fmla="*/ 0 h 127439"/>
                <a:gd name="connsiteX4" fmla="*/ 2701238 w 2701238"/>
                <a:gd name="connsiteY4" fmla="*/ 52552 h 127439"/>
                <a:gd name="connsiteX0" fmla="*/ 0 w 2697739"/>
                <a:gd name="connsiteY0" fmla="*/ 51098 h 130664"/>
                <a:gd name="connsiteX1" fmla="*/ 6998 w 2697739"/>
                <a:gd name="connsiteY1" fmla="*/ 130664 h 130664"/>
                <a:gd name="connsiteX2" fmla="*/ 868939 w 2697739"/>
                <a:gd name="connsiteY2" fmla="*/ 126124 h 130664"/>
                <a:gd name="connsiteX3" fmla="*/ 868939 w 2697739"/>
                <a:gd name="connsiteY3" fmla="*/ 0 h 130664"/>
                <a:gd name="connsiteX4" fmla="*/ 2697739 w 2697739"/>
                <a:gd name="connsiteY4" fmla="*/ 52552 h 130664"/>
                <a:gd name="connsiteX0" fmla="*/ 0 w 2697739"/>
                <a:gd name="connsiteY0" fmla="*/ 51098 h 167879"/>
                <a:gd name="connsiteX1" fmla="*/ 6998 w 2697739"/>
                <a:gd name="connsiteY1" fmla="*/ 130664 h 167879"/>
                <a:gd name="connsiteX2" fmla="*/ 868939 w 2697739"/>
                <a:gd name="connsiteY2" fmla="*/ 126124 h 167879"/>
                <a:gd name="connsiteX3" fmla="*/ 868939 w 2697739"/>
                <a:gd name="connsiteY3" fmla="*/ 0 h 167879"/>
                <a:gd name="connsiteX4" fmla="*/ 2697739 w 2697739"/>
                <a:gd name="connsiteY4" fmla="*/ 52552 h 167879"/>
                <a:gd name="connsiteX0" fmla="*/ 0 w 2697739"/>
                <a:gd name="connsiteY0" fmla="*/ 51098 h 130664"/>
                <a:gd name="connsiteX1" fmla="*/ 6998 w 2697739"/>
                <a:gd name="connsiteY1" fmla="*/ 130664 h 130664"/>
                <a:gd name="connsiteX2" fmla="*/ 868939 w 2697739"/>
                <a:gd name="connsiteY2" fmla="*/ 126124 h 130664"/>
                <a:gd name="connsiteX3" fmla="*/ 868939 w 2697739"/>
                <a:gd name="connsiteY3" fmla="*/ 0 h 130664"/>
                <a:gd name="connsiteX4" fmla="*/ 2697739 w 2697739"/>
                <a:gd name="connsiteY4" fmla="*/ 52552 h 130664"/>
                <a:gd name="connsiteX0" fmla="*/ 0 w 2697739"/>
                <a:gd name="connsiteY0" fmla="*/ 51098 h 130664"/>
                <a:gd name="connsiteX1" fmla="*/ 6998 w 2697739"/>
                <a:gd name="connsiteY1" fmla="*/ 130664 h 130664"/>
                <a:gd name="connsiteX2" fmla="*/ 868939 w 2697739"/>
                <a:gd name="connsiteY2" fmla="*/ 126124 h 130664"/>
                <a:gd name="connsiteX3" fmla="*/ 868939 w 2697739"/>
                <a:gd name="connsiteY3" fmla="*/ 0 h 130664"/>
                <a:gd name="connsiteX4" fmla="*/ 2697739 w 2697739"/>
                <a:gd name="connsiteY4" fmla="*/ 52552 h 130664"/>
                <a:gd name="connsiteX0" fmla="*/ 4755 w 2702494"/>
                <a:gd name="connsiteY0" fmla="*/ 51098 h 130664"/>
                <a:gd name="connsiteX1" fmla="*/ 3881 w 2702494"/>
                <a:gd name="connsiteY1" fmla="*/ 130664 h 130664"/>
                <a:gd name="connsiteX2" fmla="*/ 873694 w 2702494"/>
                <a:gd name="connsiteY2" fmla="*/ 126124 h 130664"/>
                <a:gd name="connsiteX3" fmla="*/ 873694 w 2702494"/>
                <a:gd name="connsiteY3" fmla="*/ 0 h 130664"/>
                <a:gd name="connsiteX4" fmla="*/ 2702494 w 2702494"/>
                <a:gd name="connsiteY4" fmla="*/ 52552 h 130664"/>
                <a:gd name="connsiteX0" fmla="*/ 16343 w 2700959"/>
                <a:gd name="connsiteY0" fmla="*/ 44647 h 130664"/>
                <a:gd name="connsiteX1" fmla="*/ 2346 w 2700959"/>
                <a:gd name="connsiteY1" fmla="*/ 130664 h 130664"/>
                <a:gd name="connsiteX2" fmla="*/ 872159 w 2700959"/>
                <a:gd name="connsiteY2" fmla="*/ 126124 h 130664"/>
                <a:gd name="connsiteX3" fmla="*/ 872159 w 2700959"/>
                <a:gd name="connsiteY3" fmla="*/ 0 h 130664"/>
                <a:gd name="connsiteX4" fmla="*/ 2700959 w 2700959"/>
                <a:gd name="connsiteY4" fmla="*/ 52552 h 130664"/>
                <a:gd name="connsiteX0" fmla="*/ 16343 w 2619605"/>
                <a:gd name="connsiteY0" fmla="*/ 44647 h 130664"/>
                <a:gd name="connsiteX1" fmla="*/ 2346 w 2619605"/>
                <a:gd name="connsiteY1" fmla="*/ 130664 h 130664"/>
                <a:gd name="connsiteX2" fmla="*/ 872159 w 2619605"/>
                <a:gd name="connsiteY2" fmla="*/ 126124 h 130664"/>
                <a:gd name="connsiteX3" fmla="*/ 872159 w 2619605"/>
                <a:gd name="connsiteY3" fmla="*/ 0 h 130664"/>
                <a:gd name="connsiteX4" fmla="*/ 2619605 w 2619605"/>
                <a:gd name="connsiteY4" fmla="*/ 29971 h 130664"/>
                <a:gd name="connsiteX0" fmla="*/ 16343 w 2611732"/>
                <a:gd name="connsiteY0" fmla="*/ 44647 h 130664"/>
                <a:gd name="connsiteX1" fmla="*/ 2346 w 2611732"/>
                <a:gd name="connsiteY1" fmla="*/ 130664 h 130664"/>
                <a:gd name="connsiteX2" fmla="*/ 872159 w 2611732"/>
                <a:gd name="connsiteY2" fmla="*/ 126124 h 130664"/>
                <a:gd name="connsiteX3" fmla="*/ 872159 w 2611732"/>
                <a:gd name="connsiteY3" fmla="*/ 0 h 130664"/>
                <a:gd name="connsiteX4" fmla="*/ 2611732 w 2611732"/>
                <a:gd name="connsiteY4" fmla="*/ 26746 h 130664"/>
                <a:gd name="connsiteX0" fmla="*/ 16343 w 2611732"/>
                <a:gd name="connsiteY0" fmla="*/ 44647 h 130664"/>
                <a:gd name="connsiteX1" fmla="*/ 2346 w 2611732"/>
                <a:gd name="connsiteY1" fmla="*/ 130664 h 130664"/>
                <a:gd name="connsiteX2" fmla="*/ 872159 w 2611732"/>
                <a:gd name="connsiteY2" fmla="*/ 126124 h 130664"/>
                <a:gd name="connsiteX3" fmla="*/ 872159 w 2611732"/>
                <a:gd name="connsiteY3" fmla="*/ 0 h 130664"/>
                <a:gd name="connsiteX4" fmla="*/ 2611732 w 2611732"/>
                <a:gd name="connsiteY4" fmla="*/ 26746 h 130664"/>
                <a:gd name="connsiteX0" fmla="*/ 16343 w 2611732"/>
                <a:gd name="connsiteY0" fmla="*/ 44647 h 130664"/>
                <a:gd name="connsiteX1" fmla="*/ 2346 w 2611732"/>
                <a:gd name="connsiteY1" fmla="*/ 130664 h 130664"/>
                <a:gd name="connsiteX2" fmla="*/ 872159 w 2611732"/>
                <a:gd name="connsiteY2" fmla="*/ 126124 h 130664"/>
                <a:gd name="connsiteX3" fmla="*/ 872159 w 2611732"/>
                <a:gd name="connsiteY3" fmla="*/ 0 h 130664"/>
                <a:gd name="connsiteX4" fmla="*/ 2611732 w 2611732"/>
                <a:gd name="connsiteY4" fmla="*/ 26746 h 130664"/>
                <a:gd name="connsiteX0" fmla="*/ 16343 w 2611732"/>
                <a:gd name="connsiteY0" fmla="*/ 44647 h 130664"/>
                <a:gd name="connsiteX1" fmla="*/ 2346 w 2611732"/>
                <a:gd name="connsiteY1" fmla="*/ 130664 h 130664"/>
                <a:gd name="connsiteX2" fmla="*/ 872159 w 2611732"/>
                <a:gd name="connsiteY2" fmla="*/ 126124 h 130664"/>
                <a:gd name="connsiteX3" fmla="*/ 872159 w 2611732"/>
                <a:gd name="connsiteY3" fmla="*/ 0 h 130664"/>
                <a:gd name="connsiteX4" fmla="*/ 2611732 w 2611732"/>
                <a:gd name="connsiteY4" fmla="*/ 26746 h 130664"/>
                <a:gd name="connsiteX0" fmla="*/ 73771 w 2669160"/>
                <a:gd name="connsiteY0" fmla="*/ 44647 h 130669"/>
                <a:gd name="connsiteX1" fmla="*/ 59774 w 2669160"/>
                <a:gd name="connsiteY1" fmla="*/ 130664 h 130669"/>
                <a:gd name="connsiteX2" fmla="*/ 929587 w 2669160"/>
                <a:gd name="connsiteY2" fmla="*/ 126124 h 130669"/>
                <a:gd name="connsiteX3" fmla="*/ 929587 w 2669160"/>
                <a:gd name="connsiteY3" fmla="*/ 0 h 130669"/>
                <a:gd name="connsiteX4" fmla="*/ 2669160 w 2669160"/>
                <a:gd name="connsiteY4" fmla="*/ 26746 h 130669"/>
                <a:gd name="connsiteX0" fmla="*/ 73771 w 2669160"/>
                <a:gd name="connsiteY0" fmla="*/ 44647 h 130670"/>
                <a:gd name="connsiteX1" fmla="*/ 59774 w 2669160"/>
                <a:gd name="connsiteY1" fmla="*/ 130664 h 130670"/>
                <a:gd name="connsiteX2" fmla="*/ 929587 w 2669160"/>
                <a:gd name="connsiteY2" fmla="*/ 126124 h 130670"/>
                <a:gd name="connsiteX3" fmla="*/ 929587 w 2669160"/>
                <a:gd name="connsiteY3" fmla="*/ 0 h 130670"/>
                <a:gd name="connsiteX4" fmla="*/ 2669160 w 2669160"/>
                <a:gd name="connsiteY4" fmla="*/ 26746 h 130670"/>
                <a:gd name="connsiteX0" fmla="*/ 73771 w 2669160"/>
                <a:gd name="connsiteY0" fmla="*/ 44647 h 130670"/>
                <a:gd name="connsiteX1" fmla="*/ 59774 w 2669160"/>
                <a:gd name="connsiteY1" fmla="*/ 130664 h 130670"/>
                <a:gd name="connsiteX2" fmla="*/ 929587 w 2669160"/>
                <a:gd name="connsiteY2" fmla="*/ 126124 h 130670"/>
                <a:gd name="connsiteX3" fmla="*/ 929587 w 2669160"/>
                <a:gd name="connsiteY3" fmla="*/ 0 h 130670"/>
                <a:gd name="connsiteX4" fmla="*/ 2669160 w 2669160"/>
                <a:gd name="connsiteY4" fmla="*/ 26746 h 130670"/>
                <a:gd name="connsiteX0" fmla="*/ 73771 w 2669160"/>
                <a:gd name="connsiteY0" fmla="*/ 44647 h 130670"/>
                <a:gd name="connsiteX1" fmla="*/ 59774 w 2669160"/>
                <a:gd name="connsiteY1" fmla="*/ 130664 h 130670"/>
                <a:gd name="connsiteX2" fmla="*/ 929587 w 2669160"/>
                <a:gd name="connsiteY2" fmla="*/ 126124 h 130670"/>
                <a:gd name="connsiteX3" fmla="*/ 929587 w 2669160"/>
                <a:gd name="connsiteY3" fmla="*/ 0 h 130670"/>
                <a:gd name="connsiteX4" fmla="*/ 2669160 w 2669160"/>
                <a:gd name="connsiteY4" fmla="*/ 26746 h 130670"/>
                <a:gd name="connsiteX0" fmla="*/ 15258 w 2610647"/>
                <a:gd name="connsiteY0" fmla="*/ 44647 h 131204"/>
                <a:gd name="connsiteX1" fmla="*/ 1261 w 2610647"/>
                <a:gd name="connsiteY1" fmla="*/ 130664 h 131204"/>
                <a:gd name="connsiteX2" fmla="*/ 871074 w 2610647"/>
                <a:gd name="connsiteY2" fmla="*/ 126124 h 131204"/>
                <a:gd name="connsiteX3" fmla="*/ 871074 w 2610647"/>
                <a:gd name="connsiteY3" fmla="*/ 0 h 131204"/>
                <a:gd name="connsiteX4" fmla="*/ 2610647 w 2610647"/>
                <a:gd name="connsiteY4" fmla="*/ 26746 h 131204"/>
                <a:gd name="connsiteX0" fmla="*/ 15258 w 2610647"/>
                <a:gd name="connsiteY0" fmla="*/ 44647 h 131204"/>
                <a:gd name="connsiteX1" fmla="*/ 1261 w 2610647"/>
                <a:gd name="connsiteY1" fmla="*/ 130664 h 131204"/>
                <a:gd name="connsiteX2" fmla="*/ 871074 w 2610647"/>
                <a:gd name="connsiteY2" fmla="*/ 126124 h 131204"/>
                <a:gd name="connsiteX3" fmla="*/ 871074 w 2610647"/>
                <a:gd name="connsiteY3" fmla="*/ 0 h 131204"/>
                <a:gd name="connsiteX4" fmla="*/ 2610647 w 2610647"/>
                <a:gd name="connsiteY4" fmla="*/ 26746 h 131204"/>
                <a:gd name="connsiteX0" fmla="*/ 7889 w 2611151"/>
                <a:gd name="connsiteY0" fmla="*/ 22067 h 131075"/>
                <a:gd name="connsiteX1" fmla="*/ 1765 w 2611151"/>
                <a:gd name="connsiteY1" fmla="*/ 130664 h 131075"/>
                <a:gd name="connsiteX2" fmla="*/ 871578 w 2611151"/>
                <a:gd name="connsiteY2" fmla="*/ 126124 h 131075"/>
                <a:gd name="connsiteX3" fmla="*/ 871578 w 2611151"/>
                <a:gd name="connsiteY3" fmla="*/ 0 h 131075"/>
                <a:gd name="connsiteX4" fmla="*/ 2611151 w 2611151"/>
                <a:gd name="connsiteY4" fmla="*/ 26746 h 131075"/>
                <a:gd name="connsiteX0" fmla="*/ 7889 w 2611151"/>
                <a:gd name="connsiteY0" fmla="*/ 22067 h 131075"/>
                <a:gd name="connsiteX1" fmla="*/ 1765 w 2611151"/>
                <a:gd name="connsiteY1" fmla="*/ 130664 h 131075"/>
                <a:gd name="connsiteX2" fmla="*/ 871578 w 2611151"/>
                <a:gd name="connsiteY2" fmla="*/ 126124 h 131075"/>
                <a:gd name="connsiteX3" fmla="*/ 871578 w 2611151"/>
                <a:gd name="connsiteY3" fmla="*/ 0 h 131075"/>
                <a:gd name="connsiteX4" fmla="*/ 2611151 w 2611151"/>
                <a:gd name="connsiteY4" fmla="*/ 26746 h 131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1151" h="131075">
                  <a:moveTo>
                    <a:pt x="7889" y="22067"/>
                  </a:moveTo>
                  <a:cubicBezTo>
                    <a:pt x="10222" y="48589"/>
                    <a:pt x="-5050" y="137863"/>
                    <a:pt x="1765" y="130664"/>
                  </a:cubicBezTo>
                  <a:cubicBezTo>
                    <a:pt x="8279" y="129150"/>
                    <a:pt x="581640" y="127637"/>
                    <a:pt x="871578" y="126124"/>
                  </a:cubicBezTo>
                  <a:lnTo>
                    <a:pt x="871578" y="0"/>
                  </a:lnTo>
                  <a:lnTo>
                    <a:pt x="2611151" y="26746"/>
                  </a:ln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Titre 1"/>
          <p:cNvSpPr>
            <a:spLocks noGrp="1"/>
          </p:cNvSpPr>
          <p:nvPr>
            <p:ph type="title"/>
          </p:nvPr>
        </p:nvSpPr>
        <p:spPr>
          <a:xfrm>
            <a:off x="3023016" y="202367"/>
            <a:ext cx="6712655" cy="771994"/>
          </a:xfrm>
        </p:spPr>
        <p:txBody>
          <a:bodyPr>
            <a:normAutofit fontScale="90000"/>
          </a:bodyPr>
          <a:lstStyle/>
          <a:p>
            <a:r>
              <a:rPr lang="en-CA" dirty="0" smtClean="0"/>
              <a:t>Why Models for Safety Assurance?</a:t>
            </a:r>
            <a:endParaRPr lang="en-CA" dirty="0"/>
          </a:p>
        </p:txBody>
      </p:sp>
      <p:cxnSp>
        <p:nvCxnSpPr>
          <p:cNvPr id="16" name="Connecteur droit 15"/>
          <p:cNvCxnSpPr/>
          <p:nvPr/>
        </p:nvCxnSpPr>
        <p:spPr>
          <a:xfrm>
            <a:off x="-2092036" y="6858000"/>
            <a:ext cx="914400" cy="914400"/>
          </a:xfrm>
          <a:prstGeom prst="line">
            <a:avLst/>
          </a:prstGeom>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6514221" y="6497530"/>
            <a:ext cx="4173473" cy="312084"/>
          </a:xfrm>
          <a:prstGeom prst="rect">
            <a:avLst/>
          </a:prstGeom>
        </p:spPr>
        <p:txBody>
          <a:bodyPr wrap="none">
            <a:spAutoFit/>
          </a:bodyPr>
          <a:lstStyle/>
          <a:p>
            <a:r>
              <a:rPr lang="en-GB" sz="1400" dirty="0"/>
              <a:t>Credits: </a:t>
            </a:r>
            <a:r>
              <a:rPr lang="en-GB" sz="1400" dirty="0" err="1"/>
              <a:t>Yiannis</a:t>
            </a:r>
            <a:r>
              <a:rPr lang="en-GB" sz="1400" dirty="0"/>
              <a:t> Papadopoulos, University of Hull, U.K</a:t>
            </a:r>
          </a:p>
        </p:txBody>
      </p:sp>
      <p:sp>
        <p:nvSpPr>
          <p:cNvPr id="18" name="ZoneTexte 17"/>
          <p:cNvSpPr txBox="1"/>
          <p:nvPr/>
        </p:nvSpPr>
        <p:spPr>
          <a:xfrm>
            <a:off x="7506313" y="5342595"/>
            <a:ext cx="2618904" cy="405710"/>
          </a:xfrm>
          <a:prstGeom prst="rect">
            <a:avLst/>
          </a:prstGeom>
          <a:noFill/>
        </p:spPr>
        <p:txBody>
          <a:bodyPr wrap="none" rtlCol="0">
            <a:spAutoFit/>
          </a:bodyPr>
          <a:lstStyle/>
          <a:p>
            <a:r>
              <a:rPr lang="en-GB" sz="2000" b="1" dirty="0">
                <a:solidFill>
                  <a:schemeClr val="accent4">
                    <a:lumMod val="75000"/>
                  </a:schemeClr>
                </a:solidFill>
              </a:rPr>
              <a:t>System Design Model</a:t>
            </a:r>
          </a:p>
        </p:txBody>
      </p:sp>
      <p:sp>
        <p:nvSpPr>
          <p:cNvPr id="51" name="ZoneTexte 5"/>
          <p:cNvSpPr txBox="1"/>
          <p:nvPr/>
        </p:nvSpPr>
        <p:spPr>
          <a:xfrm>
            <a:off x="1697812" y="1037083"/>
            <a:ext cx="3182410" cy="461665"/>
          </a:xfrm>
          <a:prstGeom prst="rect">
            <a:avLst/>
          </a:prstGeom>
          <a:solidFill>
            <a:schemeClr val="bg1">
              <a:alpha val="80000"/>
            </a:schemeClr>
          </a:solidFill>
        </p:spPr>
        <p:txBody>
          <a:bodyPr wrap="none" rtlCol="0">
            <a:spAutoFit/>
          </a:bodyPr>
          <a:lstStyle/>
          <a:p>
            <a:r>
              <a:rPr lang="en-GB" sz="2400" b="1" dirty="0">
                <a:solidFill>
                  <a:srgbClr val="FF0000"/>
                </a:solidFill>
              </a:rPr>
              <a:t>If a fault develops here</a:t>
            </a:r>
            <a:endParaRPr lang="en-GB" sz="2400" b="1" dirty="0">
              <a:solidFill>
                <a:srgbClr val="FF0000"/>
              </a:solidFill>
            </a:endParaRPr>
          </a:p>
        </p:txBody>
      </p:sp>
      <p:cxnSp>
        <p:nvCxnSpPr>
          <p:cNvPr id="52" name="Connecteur droit avec flèche 7"/>
          <p:cNvCxnSpPr/>
          <p:nvPr/>
        </p:nvCxnSpPr>
        <p:spPr>
          <a:xfrm>
            <a:off x="2065020" y="1473274"/>
            <a:ext cx="0" cy="135707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3" name="Flèche droite 8"/>
          <p:cNvSpPr/>
          <p:nvPr/>
        </p:nvSpPr>
        <p:spPr>
          <a:xfrm>
            <a:off x="1967631" y="3393885"/>
            <a:ext cx="7877394" cy="807488"/>
          </a:xfrm>
          <a:prstGeom prst="rightArrow">
            <a:avLst/>
          </a:prstGeom>
          <a:solidFill>
            <a:srgbClr val="FC6046">
              <a:alpha val="83922"/>
            </a:srgbClr>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en-GB" sz="2400" dirty="0">
                <a:solidFill>
                  <a:schemeClr val="bg1"/>
                </a:solidFill>
              </a:rPr>
              <a:t>What effect does the fault have?</a:t>
            </a:r>
            <a:endParaRPr lang="en-GB" sz="2400" dirty="0">
              <a:solidFill>
                <a:schemeClr val="bg1"/>
              </a:solidFill>
            </a:endParaRPr>
          </a:p>
        </p:txBody>
      </p:sp>
      <p:sp>
        <p:nvSpPr>
          <p:cNvPr id="54" name="ZoneTexte 9"/>
          <p:cNvSpPr txBox="1"/>
          <p:nvPr/>
        </p:nvSpPr>
        <p:spPr>
          <a:xfrm>
            <a:off x="7333052" y="4764907"/>
            <a:ext cx="2196435" cy="461665"/>
          </a:xfrm>
          <a:prstGeom prst="rect">
            <a:avLst/>
          </a:prstGeom>
          <a:noFill/>
        </p:spPr>
        <p:txBody>
          <a:bodyPr wrap="none" rtlCol="0">
            <a:spAutoFit/>
          </a:bodyPr>
          <a:lstStyle/>
          <a:p>
            <a:r>
              <a:rPr lang="en-GB" sz="2400" b="1" dirty="0">
                <a:solidFill>
                  <a:srgbClr val="FF0000"/>
                </a:solidFill>
              </a:rPr>
              <a:t>On the outputs</a:t>
            </a:r>
            <a:endParaRPr lang="en-GB" sz="2400" b="1" dirty="0">
              <a:solidFill>
                <a:srgbClr val="FF0000"/>
              </a:solidFill>
            </a:endParaRPr>
          </a:p>
        </p:txBody>
      </p:sp>
      <p:cxnSp>
        <p:nvCxnSpPr>
          <p:cNvPr id="56" name="Connecteur droit avec flèche 11"/>
          <p:cNvCxnSpPr/>
          <p:nvPr/>
        </p:nvCxnSpPr>
        <p:spPr>
          <a:xfrm flipV="1">
            <a:off x="9674234" y="4095433"/>
            <a:ext cx="341583" cy="92345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1332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up)">
                                      <p:cBhvr>
                                        <p:cTn id="7" dur="500"/>
                                        <p:tgtEl>
                                          <p:spTgt spid="51"/>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up)">
                                      <p:cBhvr>
                                        <p:cTn id="11" dur="500"/>
                                        <p:tgtEl>
                                          <p:spTgt spid="5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53"/>
                                        </p:tgtEl>
                                        <p:attrNameLst>
                                          <p:attrName>style.visibility</p:attrName>
                                        </p:attrNameLst>
                                      </p:cBhvr>
                                      <p:to>
                                        <p:strVal val="visible"/>
                                      </p:to>
                                    </p:set>
                                    <p:animEffect transition="in" filter="wipe(left)">
                                      <p:cBhvr>
                                        <p:cTn id="16" dur="500"/>
                                        <p:tgtEl>
                                          <p:spTgt spid="53"/>
                                        </p:tgtEl>
                                      </p:cBhvr>
                                    </p:animEffect>
                                  </p:childTnLst>
                                </p:cTn>
                              </p:par>
                            </p:childTnLst>
                          </p:cTn>
                        </p:par>
                        <p:par>
                          <p:cTn id="17" fill="hold">
                            <p:stCondLst>
                              <p:cond delay="500"/>
                            </p:stCondLst>
                            <p:childTnLst>
                              <p:par>
                                <p:cTn id="18" presetID="22" presetClass="entr" presetSubtype="4"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wipe(down)">
                                      <p:cBhvr>
                                        <p:cTn id="20" dur="500"/>
                                        <p:tgtEl>
                                          <p:spTgt spid="54"/>
                                        </p:tgtEl>
                                      </p:cBhvr>
                                    </p:animEffect>
                                  </p:childTnLst>
                                </p:cTn>
                              </p:par>
                            </p:childTnLst>
                          </p:cTn>
                        </p:par>
                        <p:par>
                          <p:cTn id="21" fill="hold">
                            <p:stCondLst>
                              <p:cond delay="1000"/>
                            </p:stCondLst>
                            <p:childTnLst>
                              <p:par>
                                <p:cTn id="22" presetID="22" presetClass="entr" presetSubtype="4" fill="hold" nodeType="afterEffect">
                                  <p:stCondLst>
                                    <p:cond delay="0"/>
                                  </p:stCondLst>
                                  <p:childTnLst>
                                    <p:set>
                                      <p:cBhvr>
                                        <p:cTn id="23" dur="1" fill="hold">
                                          <p:stCondLst>
                                            <p:cond delay="0"/>
                                          </p:stCondLst>
                                        </p:cTn>
                                        <p:tgtEl>
                                          <p:spTgt spid="56"/>
                                        </p:tgtEl>
                                        <p:attrNameLst>
                                          <p:attrName>style.visibility</p:attrName>
                                        </p:attrNameLst>
                                      </p:cBhvr>
                                      <p:to>
                                        <p:strVal val="visible"/>
                                      </p:to>
                                    </p:set>
                                    <p:animEffect transition="in" filter="wipe(down)">
                                      <p:cBhvr>
                                        <p:cTn id="24"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3" grpId="0" animBg="1"/>
      <p:bldP spid="5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877955" y="2500870"/>
            <a:ext cx="7655574" cy="20116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lstStyle/>
          <a:p>
            <a:pPr marL="285750" indent="-285750">
              <a:buFont typeface="Arial" panose="020B0604020202020204" pitchFamily="34" charset="0"/>
              <a:buChar char="•"/>
            </a:pPr>
            <a:endParaRPr lang="fr-FR" sz="3400" dirty="0">
              <a:solidFill>
                <a:schemeClr val="tx1"/>
              </a:solidFill>
            </a:endParaRPr>
          </a:p>
        </p:txBody>
      </p:sp>
      <p:sp>
        <p:nvSpPr>
          <p:cNvPr id="4" name="Content Placeholder 3"/>
          <p:cNvSpPr>
            <a:spLocks noGrp="1"/>
          </p:cNvSpPr>
          <p:nvPr>
            <p:ph idx="1"/>
          </p:nvPr>
        </p:nvSpPr>
        <p:spPr/>
        <p:txBody>
          <a:bodyPr>
            <a:noAutofit/>
          </a:bodyPr>
          <a:lstStyle/>
          <a:p>
            <a:r>
              <a:rPr lang="en-US" sz="3200" b="1" dirty="0"/>
              <a:t>Papyrus 4 Robotics:</a:t>
            </a:r>
            <a:br>
              <a:rPr lang="en-US" sz="3200" b="1" dirty="0"/>
            </a:br>
            <a:r>
              <a:rPr lang="en-US" sz="3200" b="1" dirty="0"/>
              <a:t>	</a:t>
            </a:r>
            <a:r>
              <a:rPr lang="en-US" sz="3200" b="1" dirty="0"/>
              <a:t>Modular </a:t>
            </a:r>
            <a:r>
              <a:rPr lang="en-US" sz="3200" b="1" dirty="0"/>
              <a:t>&amp; role-based </a:t>
            </a:r>
            <a:r>
              <a:rPr lang="en-US" sz="3200" b="1" dirty="0"/>
              <a:t>design</a:t>
            </a:r>
          </a:p>
          <a:p>
            <a:r>
              <a:rPr lang="en-US" sz="3200" b="1" dirty="0"/>
              <a:t>Safety Assurance at different levels</a:t>
            </a:r>
            <a:br>
              <a:rPr lang="en-US" sz="3200" b="1" dirty="0"/>
            </a:br>
            <a:r>
              <a:rPr lang="en-US" sz="3200" b="1" dirty="0"/>
              <a:t>	Compositional safety analysis</a:t>
            </a:r>
          </a:p>
          <a:p>
            <a:r>
              <a:rPr lang="en-US" sz="3200" b="1" dirty="0"/>
              <a:t>	Fault </a:t>
            </a:r>
            <a:r>
              <a:rPr lang="en-US" sz="3200" b="1" dirty="0"/>
              <a:t>Injection</a:t>
            </a:r>
          </a:p>
          <a:p>
            <a:r>
              <a:rPr lang="en-US" sz="3200" b="1" dirty="0"/>
              <a:t>Dynamic task execution &amp; monitoring</a:t>
            </a:r>
          </a:p>
        </p:txBody>
      </p:sp>
    </p:spTree>
    <p:extLst>
      <p:ext uri="{BB962C8B-B14F-4D97-AF65-F5344CB8AC3E}">
        <p14:creationId xmlns:p14="http://schemas.microsoft.com/office/powerpoint/2010/main" val="12193735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normAutofit/>
          </a:bodyPr>
          <a:lstStyle/>
          <a:p>
            <a:r>
              <a:rPr lang="en-US" dirty="0" smtClean="0"/>
              <a:t>Papyrus(4Robotics)</a:t>
            </a:r>
            <a:endParaRPr lang="en-US" dirty="0"/>
          </a:p>
        </p:txBody>
      </p:sp>
      <p:sp>
        <p:nvSpPr>
          <p:cNvPr id="5" name="Inhaltsplatzhalter 4"/>
          <p:cNvSpPr>
            <a:spLocks noGrp="1"/>
          </p:cNvSpPr>
          <p:nvPr>
            <p:ph idx="1"/>
          </p:nvPr>
        </p:nvSpPr>
        <p:spPr/>
        <p:txBody>
          <a:bodyPr anchor="t">
            <a:noAutofit/>
          </a:bodyPr>
          <a:lstStyle/>
          <a:p>
            <a:pPr marL="0" indent="0">
              <a:spcBef>
                <a:spcPts val="600"/>
              </a:spcBef>
              <a:spcAft>
                <a:spcPts val="0"/>
              </a:spcAft>
              <a:buNone/>
            </a:pPr>
            <a:r>
              <a:rPr lang="en-US" b="1" i="1" dirty="0"/>
              <a:t>   Papyrus</a:t>
            </a:r>
          </a:p>
          <a:p>
            <a:pPr lvl="1">
              <a:spcBef>
                <a:spcPts val="600"/>
              </a:spcBef>
              <a:spcAft>
                <a:spcPts val="0"/>
              </a:spcAft>
            </a:pPr>
            <a:r>
              <a:rPr lang="en-US" dirty="0"/>
              <a:t>One-liners</a:t>
            </a:r>
          </a:p>
          <a:p>
            <a:pPr lvl="2">
              <a:spcBef>
                <a:spcPts val="600"/>
              </a:spcBef>
              <a:spcAft>
                <a:spcPts val="0"/>
              </a:spcAft>
              <a:buSzPct val="100000"/>
              <a:buFont typeface="Wingdings" panose="05000000000000000000" pitchFamily="2" charset="2"/>
              <a:buChar char="§"/>
            </a:pPr>
            <a:r>
              <a:rPr lang="en-US" b="1" i="1" dirty="0"/>
              <a:t>I</a:t>
            </a:r>
            <a:r>
              <a:rPr lang="en-US" b="1" i="1" dirty="0"/>
              <a:t>ndustrial-grade </a:t>
            </a:r>
            <a:r>
              <a:rPr lang="en-US" b="1" i="1" dirty="0"/>
              <a:t>open source Model-Based Engineering </a:t>
            </a:r>
            <a:r>
              <a:rPr lang="en-US" b="1" i="1" dirty="0"/>
              <a:t>tool</a:t>
            </a:r>
          </a:p>
          <a:p>
            <a:pPr lvl="2">
              <a:spcBef>
                <a:spcPts val="600"/>
              </a:spcBef>
              <a:spcAft>
                <a:spcPts val="0"/>
              </a:spcAft>
              <a:buSzPct val="100000"/>
              <a:buFont typeface="Wingdings" panose="05000000000000000000" pitchFamily="2" charset="2"/>
              <a:buChar char="§"/>
            </a:pPr>
            <a:r>
              <a:rPr lang="en-US" b="1" i="1" dirty="0"/>
              <a:t>Standard </a:t>
            </a:r>
            <a:r>
              <a:rPr lang="en-US" b="1" i="1" dirty="0"/>
              <a:t>based (UML, </a:t>
            </a:r>
            <a:r>
              <a:rPr lang="en-US" b="1" i="1" dirty="0" err="1"/>
              <a:t>fUML</a:t>
            </a:r>
            <a:r>
              <a:rPr lang="en-US" b="1" i="1" dirty="0"/>
              <a:t>, </a:t>
            </a:r>
            <a:r>
              <a:rPr lang="en-US" b="1" i="1" dirty="0" err="1"/>
              <a:t>SysML</a:t>
            </a:r>
            <a:r>
              <a:rPr lang="en-US" b="1" i="1" dirty="0"/>
              <a:t>, MARTE, FMI 2.0, …)</a:t>
            </a:r>
          </a:p>
          <a:p>
            <a:pPr lvl="2">
              <a:spcBef>
                <a:spcPts val="600"/>
              </a:spcBef>
              <a:spcAft>
                <a:spcPts val="0"/>
              </a:spcAft>
              <a:buSzPct val="100000"/>
              <a:buFont typeface="Wingdings" panose="05000000000000000000" pitchFamily="2" charset="2"/>
              <a:buChar char="§"/>
            </a:pPr>
            <a:r>
              <a:rPr lang="en-US" b="1" i="1" dirty="0"/>
              <a:t>Customizable to address </a:t>
            </a:r>
            <a:r>
              <a:rPr lang="en-US" b="1" i="1" dirty="0"/>
              <a:t>domain-specific concerns (model explorer, diagram notation and style, properties views, </a:t>
            </a:r>
            <a:r>
              <a:rPr lang="en-US" b="1" i="1" dirty="0"/>
              <a:t>palette,…)</a:t>
            </a:r>
          </a:p>
          <a:p>
            <a:pPr lvl="1">
              <a:spcBef>
                <a:spcPts val="600"/>
              </a:spcBef>
              <a:spcAft>
                <a:spcPts val="0"/>
              </a:spcAft>
            </a:pPr>
            <a:r>
              <a:rPr lang="en-US" dirty="0"/>
              <a:t>Get </a:t>
            </a:r>
            <a:r>
              <a:rPr lang="en-US" dirty="0"/>
              <a:t>started: </a:t>
            </a:r>
            <a:r>
              <a:rPr lang="en-US" dirty="0">
                <a:hlinkClick r:id="rId3"/>
              </a:rPr>
              <a:t>https://</a:t>
            </a:r>
            <a:r>
              <a:rPr lang="en-US" dirty="0">
                <a:hlinkClick r:id="rId3"/>
              </a:rPr>
              <a:t>www.eclipse.org/papyrus/documentation.html</a:t>
            </a:r>
            <a:endParaRPr lang="en-US" dirty="0"/>
          </a:p>
          <a:p>
            <a:pPr lvl="1">
              <a:spcBef>
                <a:spcPts val="600"/>
              </a:spcBef>
              <a:spcAft>
                <a:spcPts val="0"/>
              </a:spcAft>
            </a:pPr>
            <a:r>
              <a:rPr lang="en-US" dirty="0"/>
              <a:t>More on successful use-case stories: </a:t>
            </a:r>
            <a:r>
              <a:rPr lang="en-US" dirty="0">
                <a:hlinkClick r:id="rId4"/>
              </a:rPr>
              <a:t>https</a:t>
            </a:r>
            <a:r>
              <a:rPr lang="en-US" dirty="0">
                <a:hlinkClick r:id="rId4"/>
              </a:rPr>
              <a:t>://</a:t>
            </a:r>
            <a:r>
              <a:rPr lang="en-US" dirty="0">
                <a:hlinkClick r:id="rId4"/>
              </a:rPr>
              <a:t>www.eclipse.org/papyrus/testimonials.html</a:t>
            </a:r>
            <a:endParaRPr lang="en-US" dirty="0"/>
          </a:p>
          <a:p>
            <a:pPr lvl="1">
              <a:spcBef>
                <a:spcPts val="600"/>
              </a:spcBef>
              <a:spcAft>
                <a:spcPts val="0"/>
              </a:spcAft>
            </a:pPr>
            <a:r>
              <a:rPr lang="en-US" dirty="0"/>
              <a:t>Papyrus </a:t>
            </a:r>
            <a:r>
              <a:rPr lang="en-US" dirty="0"/>
              <a:t>Industry </a:t>
            </a:r>
            <a:r>
              <a:rPr lang="en-US" dirty="0"/>
              <a:t>Consortium:</a:t>
            </a:r>
            <a:br>
              <a:rPr lang="en-US" dirty="0"/>
            </a:br>
            <a:r>
              <a:rPr lang="en-US" dirty="0">
                <a:hlinkClick r:id="rId5"/>
              </a:rPr>
              <a:t>https</a:t>
            </a:r>
            <a:r>
              <a:rPr lang="en-US" dirty="0">
                <a:hlinkClick r:id="rId5"/>
              </a:rPr>
              <a:t>://</a:t>
            </a:r>
            <a:r>
              <a:rPr lang="en-US" dirty="0">
                <a:hlinkClick r:id="rId5"/>
              </a:rPr>
              <a:t>www.polarsys.org/papyrus-ic/about</a:t>
            </a:r>
            <a:endParaRPr lang="en-US" dirty="0"/>
          </a:p>
          <a:p>
            <a:pPr lvl="1">
              <a:spcBef>
                <a:spcPts val="600"/>
              </a:spcBef>
              <a:spcAft>
                <a:spcPts val="0"/>
              </a:spcAft>
            </a:pPr>
            <a:endParaRPr lang="en-US" sz="1200" dirty="0"/>
          </a:p>
          <a:p>
            <a:pPr marL="0" indent="0">
              <a:spcBef>
                <a:spcPts val="600"/>
              </a:spcBef>
              <a:spcAft>
                <a:spcPts val="0"/>
              </a:spcAft>
              <a:buNone/>
            </a:pPr>
            <a:r>
              <a:rPr lang="en-US" sz="2000" b="1" i="1" dirty="0"/>
              <a:t>Papyrus4Robotics </a:t>
            </a:r>
            <a:r>
              <a:rPr lang="en-US" sz="2000" i="1" dirty="0"/>
              <a:t>– </a:t>
            </a:r>
            <a:r>
              <a:rPr lang="en-US" sz="2000" dirty="0"/>
              <a:t>customization of </a:t>
            </a:r>
            <a:r>
              <a:rPr lang="en-US" sz="2000" dirty="0"/>
              <a:t>Papyrus for the robotics domain</a:t>
            </a:r>
          </a:p>
          <a:p>
            <a:pPr lvl="1">
              <a:spcBef>
                <a:spcPts val="600"/>
              </a:spcBef>
              <a:spcAft>
                <a:spcPts val="0"/>
              </a:spcAft>
            </a:pPr>
            <a:r>
              <a:rPr lang="en-US" sz="1800" b="1" dirty="0" err="1"/>
              <a:t>RobMoSys</a:t>
            </a:r>
            <a:r>
              <a:rPr lang="en-US" sz="1800" b="1" dirty="0"/>
              <a:t>-aligned </a:t>
            </a:r>
            <a:r>
              <a:rPr lang="en-US" sz="1800" b="1" dirty="0"/>
              <a:t>modeling front-end</a:t>
            </a:r>
            <a:r>
              <a:rPr lang="en-US" sz="1800" dirty="0"/>
              <a:t> </a:t>
            </a:r>
            <a:r>
              <a:rPr lang="en-US" sz="1800" b="1" i="1" dirty="0"/>
              <a:t>and </a:t>
            </a:r>
            <a:r>
              <a:rPr lang="en-US" sz="1800" b="1" i="1" dirty="0"/>
              <a:t>tools</a:t>
            </a:r>
            <a:r>
              <a:rPr lang="en-US" sz="1800" dirty="0"/>
              <a:t> </a:t>
            </a:r>
            <a:r>
              <a:rPr lang="en-US" sz="1800" dirty="0"/>
              <a:t>for code generation and</a:t>
            </a:r>
            <a:br>
              <a:rPr lang="en-US" sz="1800" dirty="0"/>
            </a:br>
            <a:r>
              <a:rPr lang="en-US" sz="1800" dirty="0"/>
              <a:t>assessment </a:t>
            </a:r>
            <a:r>
              <a:rPr lang="en-US" sz="1800" dirty="0"/>
              <a:t>of multiple design criteria (functional V&amp;V, safety, performance, …)</a:t>
            </a:r>
          </a:p>
          <a:p>
            <a:pPr lvl="1">
              <a:spcBef>
                <a:spcPts val="600"/>
              </a:spcBef>
              <a:spcAft>
                <a:spcPts val="0"/>
              </a:spcAft>
            </a:pPr>
            <a:r>
              <a:rPr lang="en-US" sz="1800" i="1" dirty="0">
                <a:hlinkClick r:id="rId6"/>
              </a:rPr>
              <a:t>https://robmosys.eu/wiki/baseline:environment_tools:papyrus4robotics</a:t>
            </a:r>
            <a:endParaRPr lang="en-US" sz="1800" b="1" i="1" dirty="0"/>
          </a:p>
          <a:p>
            <a:pPr lvl="1">
              <a:spcBef>
                <a:spcPts val="600"/>
              </a:spcBef>
              <a:spcAft>
                <a:spcPts val="0"/>
              </a:spcAft>
            </a:pPr>
            <a:endParaRPr lang="en-US" sz="1600" dirty="0"/>
          </a:p>
          <a:p>
            <a:pPr>
              <a:spcBef>
                <a:spcPts val="600"/>
              </a:spcBef>
              <a:spcAft>
                <a:spcPts val="0"/>
              </a:spcAft>
            </a:pPr>
            <a:endParaRPr lang="en-US" b="1" i="1" dirty="0"/>
          </a:p>
        </p:txBody>
      </p:sp>
      <p:grpSp>
        <p:nvGrpSpPr>
          <p:cNvPr id="15" name="Groupe 14"/>
          <p:cNvGrpSpPr/>
          <p:nvPr/>
        </p:nvGrpSpPr>
        <p:grpSpPr>
          <a:xfrm>
            <a:off x="9687062" y="4323460"/>
            <a:ext cx="2010701" cy="2235965"/>
            <a:chOff x="9099940" y="3302921"/>
            <a:chExt cx="2680934" cy="2981286"/>
          </a:xfrm>
        </p:grpSpPr>
        <p:pic>
          <p:nvPicPr>
            <p:cNvPr id="12" name="Imag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324951" y="3302921"/>
              <a:ext cx="1329834" cy="1882053"/>
            </a:xfrm>
            <a:prstGeom prst="rect">
              <a:avLst/>
            </a:prstGeom>
          </p:spPr>
        </p:pic>
        <p:pic>
          <p:nvPicPr>
            <p:cNvPr id="14" name="Imag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451040" y="4402154"/>
              <a:ext cx="1329834" cy="1882053"/>
            </a:xfrm>
            <a:prstGeom prst="rect">
              <a:avLst/>
            </a:prstGeom>
          </p:spPr>
        </p:pic>
        <p:pic>
          <p:nvPicPr>
            <p:cNvPr id="13" name="Image 1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099940" y="3753386"/>
              <a:ext cx="1329834" cy="1882053"/>
            </a:xfrm>
            <a:prstGeom prst="rect">
              <a:avLst/>
            </a:prstGeom>
          </p:spPr>
        </p:pic>
      </p:grpSp>
      <p:grpSp>
        <p:nvGrpSpPr>
          <p:cNvPr id="2" name="Groupe 1"/>
          <p:cNvGrpSpPr/>
          <p:nvPr/>
        </p:nvGrpSpPr>
        <p:grpSpPr>
          <a:xfrm>
            <a:off x="7985505" y="1109472"/>
            <a:ext cx="1701557" cy="971156"/>
            <a:chOff x="8774239" y="838251"/>
            <a:chExt cx="2268742" cy="1294874"/>
          </a:xfrm>
        </p:grpSpPr>
        <p:pic>
          <p:nvPicPr>
            <p:cNvPr id="16" name="Imag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774239" y="838251"/>
              <a:ext cx="1809124" cy="1294874"/>
            </a:xfrm>
            <a:prstGeom prst="rect">
              <a:avLst/>
            </a:prstGeom>
          </p:spPr>
        </p:pic>
        <p:pic>
          <p:nvPicPr>
            <p:cNvPr id="17" name="Image 1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516116" y="1255053"/>
              <a:ext cx="1526865" cy="867259"/>
            </a:xfrm>
            <a:prstGeom prst="rect">
              <a:avLst/>
            </a:prstGeom>
          </p:spPr>
        </p:pic>
      </p:grpSp>
    </p:spTree>
    <p:extLst>
      <p:ext uri="{BB962C8B-B14F-4D97-AF65-F5344CB8AC3E}">
        <p14:creationId xmlns:p14="http://schemas.microsoft.com/office/powerpoint/2010/main" val="31452668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 19"/>
          <p:cNvPicPr>
            <a:picLocks noChangeAspect="1"/>
          </p:cNvPicPr>
          <p:nvPr/>
        </p:nvPicPr>
        <p:blipFill rotWithShape="1">
          <a:blip r:embed="rId3"/>
          <a:srcRect l="10704" t="12136" r="19083" b="34864"/>
          <a:stretch/>
        </p:blipFill>
        <p:spPr>
          <a:xfrm>
            <a:off x="5259697" y="4568337"/>
            <a:ext cx="5354209" cy="2147095"/>
          </a:xfrm>
          <a:prstGeom prst="rect">
            <a:avLst/>
          </a:prstGeom>
          <a:ln>
            <a:noFill/>
          </a:ln>
          <a:effectLst>
            <a:outerShdw blurRad="292100" dist="139700" dir="2700000" algn="tl" rotWithShape="0">
              <a:srgbClr val="333333">
                <a:alpha val="65000"/>
              </a:srgbClr>
            </a:outerShdw>
          </a:effectLst>
        </p:spPr>
      </p:pic>
      <p:pic>
        <p:nvPicPr>
          <p:cNvPr id="15" name="Image 20"/>
          <p:cNvPicPr>
            <a:picLocks noChangeAspect="1"/>
          </p:cNvPicPr>
          <p:nvPr/>
        </p:nvPicPr>
        <p:blipFill rotWithShape="1">
          <a:blip r:embed="rId4"/>
          <a:srcRect l="30668" r="21378" b="42143"/>
          <a:stretch/>
        </p:blipFill>
        <p:spPr>
          <a:xfrm>
            <a:off x="1624400" y="4391027"/>
            <a:ext cx="2877955" cy="1634012"/>
          </a:xfrm>
          <a:prstGeom prst="rect">
            <a:avLst/>
          </a:prstGeom>
          <a:ln>
            <a:noFill/>
          </a:ln>
          <a:effectLst>
            <a:outerShdw blurRad="292100" dist="139700" dir="2700000" algn="tl" rotWithShape="0">
              <a:srgbClr val="333333">
                <a:alpha val="65000"/>
              </a:srgbClr>
            </a:outerShdw>
          </a:effectLst>
        </p:spPr>
      </p:pic>
      <p:sp>
        <p:nvSpPr>
          <p:cNvPr id="2" name="Titre 1"/>
          <p:cNvSpPr>
            <a:spLocks noGrp="1"/>
          </p:cNvSpPr>
          <p:nvPr>
            <p:ph type="title"/>
          </p:nvPr>
        </p:nvSpPr>
        <p:spPr/>
        <p:txBody>
          <a:bodyPr>
            <a:normAutofit/>
          </a:bodyPr>
          <a:lstStyle/>
          <a:p>
            <a:r>
              <a:rPr lang="en-CA" dirty="0" smtClean="0"/>
              <a:t>System Models</a:t>
            </a:r>
            <a:endParaRPr lang="en-CA" dirty="0"/>
          </a:p>
        </p:txBody>
      </p:sp>
      <p:cxnSp>
        <p:nvCxnSpPr>
          <p:cNvPr id="16" name="Connecteur droit 15"/>
          <p:cNvCxnSpPr/>
          <p:nvPr/>
        </p:nvCxnSpPr>
        <p:spPr>
          <a:xfrm>
            <a:off x="-2092036" y="6858000"/>
            <a:ext cx="914400" cy="914400"/>
          </a:xfrm>
          <a:prstGeom prst="line">
            <a:avLst/>
          </a:prstGeom>
        </p:spPr>
        <p:style>
          <a:lnRef idx="1">
            <a:schemeClr val="accent1"/>
          </a:lnRef>
          <a:fillRef idx="0">
            <a:schemeClr val="accent1"/>
          </a:fillRef>
          <a:effectRef idx="0">
            <a:schemeClr val="accent1"/>
          </a:effectRef>
          <a:fontRef idx="minor">
            <a:schemeClr val="tx1"/>
          </a:fontRef>
        </p:style>
      </p:cxnSp>
      <p:pic>
        <p:nvPicPr>
          <p:cNvPr id="3" name="Image 2"/>
          <p:cNvPicPr>
            <a:picLocks noChangeAspect="1"/>
          </p:cNvPicPr>
          <p:nvPr/>
        </p:nvPicPr>
        <p:blipFill>
          <a:blip r:embed="rId5"/>
          <a:stretch>
            <a:fillRect/>
          </a:stretch>
        </p:blipFill>
        <p:spPr>
          <a:xfrm>
            <a:off x="3191435" y="874973"/>
            <a:ext cx="6267036" cy="2909926"/>
          </a:xfrm>
          <a:prstGeom prst="rect">
            <a:avLst/>
          </a:prstGeom>
        </p:spPr>
      </p:pic>
      <p:sp>
        <p:nvSpPr>
          <p:cNvPr id="23" name="ZoneTexte 22"/>
          <p:cNvSpPr txBox="1"/>
          <p:nvPr/>
        </p:nvSpPr>
        <p:spPr>
          <a:xfrm>
            <a:off x="5006265" y="3902213"/>
            <a:ext cx="3062714" cy="405710"/>
          </a:xfrm>
          <a:prstGeom prst="rect">
            <a:avLst/>
          </a:prstGeom>
          <a:noFill/>
        </p:spPr>
        <p:txBody>
          <a:bodyPr wrap="none" rtlCol="0">
            <a:spAutoFit/>
          </a:bodyPr>
          <a:lstStyle/>
          <a:p>
            <a:r>
              <a:rPr lang="en-GB" sz="2000" b="1" dirty="0">
                <a:solidFill>
                  <a:schemeClr val="accent4">
                    <a:lumMod val="75000"/>
                  </a:schemeClr>
                </a:solidFill>
              </a:rPr>
              <a:t>RobMoSys System Views:</a:t>
            </a:r>
          </a:p>
        </p:txBody>
      </p:sp>
      <p:pic>
        <p:nvPicPr>
          <p:cNvPr id="24" name="Image 23"/>
          <p:cNvPicPr>
            <a:picLocks noChangeAspect="1"/>
          </p:cNvPicPr>
          <p:nvPr/>
        </p:nvPicPr>
        <p:blipFill rotWithShape="1">
          <a:blip r:embed="rId6"/>
          <a:srcRect l="-1" t="19265" r="88564" b="22032"/>
          <a:stretch/>
        </p:blipFill>
        <p:spPr>
          <a:xfrm>
            <a:off x="3844111" y="4100279"/>
            <a:ext cx="362113" cy="1079500"/>
          </a:xfrm>
          <a:prstGeom prst="rect">
            <a:avLst/>
          </a:prstGeom>
        </p:spPr>
      </p:pic>
      <p:pic>
        <p:nvPicPr>
          <p:cNvPr id="25" name="Image 24"/>
          <p:cNvPicPr>
            <a:picLocks noChangeAspect="1"/>
          </p:cNvPicPr>
          <p:nvPr/>
        </p:nvPicPr>
        <p:blipFill rotWithShape="1">
          <a:blip r:embed="rId7"/>
          <a:srcRect l="131" t="11415" r="89952" b="36231"/>
          <a:stretch/>
        </p:blipFill>
        <p:spPr>
          <a:xfrm>
            <a:off x="10100867" y="3411149"/>
            <a:ext cx="234951" cy="1104900"/>
          </a:xfrm>
          <a:prstGeom prst="rect">
            <a:avLst/>
          </a:prstGeom>
        </p:spPr>
      </p:pic>
      <p:sp>
        <p:nvSpPr>
          <p:cNvPr id="26" name="ZoneTexte 25"/>
          <p:cNvSpPr txBox="1"/>
          <p:nvPr/>
        </p:nvSpPr>
        <p:spPr>
          <a:xfrm>
            <a:off x="3154228" y="3921233"/>
            <a:ext cx="800041" cy="405710"/>
          </a:xfrm>
          <a:prstGeom prst="rect">
            <a:avLst/>
          </a:prstGeom>
          <a:noFill/>
        </p:spPr>
        <p:txBody>
          <a:bodyPr wrap="none" rtlCol="0">
            <a:spAutoFit/>
          </a:bodyPr>
          <a:lstStyle/>
          <a:p>
            <a:r>
              <a:rPr lang="en-GB" sz="1000" b="1" i="1" dirty="0">
                <a:solidFill>
                  <a:srgbClr val="0000CC"/>
                </a:solidFill>
              </a:rPr>
              <a:t>component</a:t>
            </a:r>
          </a:p>
          <a:p>
            <a:r>
              <a:rPr lang="en-GB" sz="1000" b="1" i="1" dirty="0">
                <a:solidFill>
                  <a:srgbClr val="0000CC"/>
                </a:solidFill>
              </a:rPr>
              <a:t>supplier</a:t>
            </a:r>
          </a:p>
        </p:txBody>
      </p:sp>
      <p:sp>
        <p:nvSpPr>
          <p:cNvPr id="27" name="ZoneTexte 26"/>
          <p:cNvSpPr txBox="1"/>
          <p:nvPr/>
        </p:nvSpPr>
        <p:spPr>
          <a:xfrm>
            <a:off x="9462216" y="4088900"/>
            <a:ext cx="574105" cy="405710"/>
          </a:xfrm>
          <a:prstGeom prst="rect">
            <a:avLst/>
          </a:prstGeom>
          <a:noFill/>
        </p:spPr>
        <p:txBody>
          <a:bodyPr wrap="none" rtlCol="0">
            <a:spAutoFit/>
          </a:bodyPr>
          <a:lstStyle/>
          <a:p>
            <a:r>
              <a:rPr lang="en-GB" sz="1000" b="1" i="1" dirty="0">
                <a:solidFill>
                  <a:srgbClr val="0000CC"/>
                </a:solidFill>
              </a:rPr>
              <a:t>system</a:t>
            </a:r>
          </a:p>
          <a:p>
            <a:r>
              <a:rPr lang="en-GB" sz="1000" b="1" i="1" dirty="0">
                <a:solidFill>
                  <a:srgbClr val="0000CC"/>
                </a:solidFill>
              </a:rPr>
              <a:t>builder</a:t>
            </a:r>
          </a:p>
        </p:txBody>
      </p:sp>
    </p:spTree>
    <p:extLst>
      <p:ext uri="{BB962C8B-B14F-4D97-AF65-F5344CB8AC3E}">
        <p14:creationId xmlns:p14="http://schemas.microsoft.com/office/powerpoint/2010/main" val="6032478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normAutofit/>
          </a:bodyPr>
          <a:lstStyle/>
          <a:p>
            <a:r>
              <a:rPr lang="en-US" dirty="0" smtClean="0"/>
              <a:t>Safety Analysis with Papyrus4Robotics</a:t>
            </a:r>
            <a:endParaRPr lang="en-US" dirty="0"/>
          </a:p>
        </p:txBody>
      </p:sp>
      <p:sp>
        <p:nvSpPr>
          <p:cNvPr id="5" name="Inhaltsplatzhalter 4"/>
          <p:cNvSpPr>
            <a:spLocks noGrp="1"/>
          </p:cNvSpPr>
          <p:nvPr>
            <p:ph idx="1"/>
          </p:nvPr>
        </p:nvSpPr>
        <p:spPr>
          <a:noFill/>
        </p:spPr>
        <p:txBody>
          <a:bodyPr anchor="t">
            <a:noAutofit/>
          </a:bodyPr>
          <a:lstStyle/>
          <a:p>
            <a:r>
              <a:rPr lang="en-US" b="1" i="1" dirty="0" smtClean="0"/>
              <a:t>Rationale</a:t>
            </a:r>
          </a:p>
          <a:p>
            <a:pPr lvl="1"/>
            <a:r>
              <a:rPr lang="en-US" dirty="0" smtClean="0"/>
              <a:t>Conformance to safety standards</a:t>
            </a:r>
          </a:p>
          <a:p>
            <a:pPr lvl="1"/>
            <a:r>
              <a:rPr lang="en-US" dirty="0" smtClean="0"/>
              <a:t>Link </a:t>
            </a:r>
            <a:r>
              <a:rPr lang="en-US" dirty="0"/>
              <a:t>architecture </a:t>
            </a:r>
            <a:r>
              <a:rPr lang="en-US" dirty="0" smtClean="0"/>
              <a:t>descriptions </a:t>
            </a:r>
            <a:r>
              <a:rPr lang="en-US" dirty="0"/>
              <a:t>with dedicated </a:t>
            </a:r>
            <a:r>
              <a:rPr lang="en-US" dirty="0" smtClean="0"/>
              <a:t>safety analysis concepts</a:t>
            </a:r>
            <a:endParaRPr lang="en-US" dirty="0"/>
          </a:p>
          <a:p>
            <a:r>
              <a:rPr lang="en-US" b="1" dirty="0" smtClean="0"/>
              <a:t>A</a:t>
            </a:r>
            <a:r>
              <a:rPr lang="en-US" dirty="0" smtClean="0"/>
              <a:t>ddress </a:t>
            </a:r>
            <a:r>
              <a:rPr lang="en-US" dirty="0"/>
              <a:t>safety </a:t>
            </a:r>
            <a:r>
              <a:rPr lang="en-US" dirty="0" smtClean="0"/>
              <a:t>concerns in </a:t>
            </a:r>
            <a:r>
              <a:rPr lang="en-US" dirty="0"/>
              <a:t>the early </a:t>
            </a:r>
            <a:r>
              <a:rPr lang="en-US" dirty="0" smtClean="0"/>
              <a:t>design phases</a:t>
            </a:r>
          </a:p>
          <a:p>
            <a:pPr lvl="1"/>
            <a:r>
              <a:rPr lang="en-US" dirty="0" smtClean="0"/>
              <a:t>(Task based) Hazard </a:t>
            </a:r>
            <a:r>
              <a:rPr lang="en-US" dirty="0"/>
              <a:t>Analysis</a:t>
            </a:r>
          </a:p>
          <a:p>
            <a:pPr lvl="1"/>
            <a:r>
              <a:rPr lang="en-US" dirty="0"/>
              <a:t>Failure Mode &amp; Effect </a:t>
            </a:r>
            <a:r>
              <a:rPr lang="en-US" dirty="0" smtClean="0"/>
              <a:t>Analysis</a:t>
            </a:r>
          </a:p>
          <a:p>
            <a:pPr lvl="1"/>
            <a:r>
              <a:rPr lang="en-US" dirty="0"/>
              <a:t>Fault Tree </a:t>
            </a:r>
            <a:r>
              <a:rPr lang="en-US" dirty="0" smtClean="0"/>
              <a:t>Analysis</a:t>
            </a:r>
          </a:p>
          <a:p>
            <a:pPr lvl="1"/>
            <a:r>
              <a:rPr lang="en-US" dirty="0" smtClean="0"/>
              <a:t>Fault propagation</a:t>
            </a:r>
            <a:br>
              <a:rPr lang="en-US" dirty="0" smtClean="0"/>
            </a:br>
            <a:r>
              <a:rPr lang="en-US" dirty="0" smtClean="0"/>
              <a:t>(LA)</a:t>
            </a:r>
            <a:endParaRPr lang="en-US" dirty="0"/>
          </a:p>
          <a:p>
            <a:pPr lvl="1"/>
            <a:r>
              <a:rPr lang="en-US" dirty="0" smtClean="0"/>
              <a:t>Fault Injection</a:t>
            </a:r>
            <a:endParaRPr lang="en-US" dirty="0"/>
          </a:p>
        </p:txBody>
      </p:sp>
      <p:pic>
        <p:nvPicPr>
          <p:cNvPr id="6" name="Imag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39331" y="4222044"/>
            <a:ext cx="5475114" cy="2483557"/>
          </a:xfrm>
          <a:prstGeom prst="rect">
            <a:avLst/>
          </a:prstGeom>
          <a:solidFill>
            <a:schemeClr val="bg1"/>
          </a:solidFill>
        </p:spPr>
      </p:pic>
    </p:spTree>
    <p:extLst>
      <p:ext uri="{BB962C8B-B14F-4D97-AF65-F5344CB8AC3E}">
        <p14:creationId xmlns:p14="http://schemas.microsoft.com/office/powerpoint/2010/main" val="24395238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EE4P_STYLE_ID" val="20857096-870a-42a2-a11e-36364d9facba"/>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e">
  <a:themeElements>
    <a:clrScheme name="Personnalisée 4">
      <a:dk1>
        <a:srgbClr val="243D4C"/>
      </a:dk1>
      <a:lt1>
        <a:srgbClr val="FFFFFF"/>
      </a:lt1>
      <a:dk2>
        <a:srgbClr val="212121"/>
      </a:dk2>
      <a:lt2>
        <a:srgbClr val="CDD0D1"/>
      </a:lt2>
      <a:accent1>
        <a:srgbClr val="12DB5C"/>
      </a:accent1>
      <a:accent2>
        <a:srgbClr val="213A4A"/>
      </a:accent2>
      <a:accent3>
        <a:srgbClr val="213A4A"/>
      </a:accent3>
      <a:accent4>
        <a:srgbClr val="6063B4"/>
      </a:accent4>
      <a:accent5>
        <a:srgbClr val="D35731"/>
      </a:accent5>
      <a:accent6>
        <a:srgbClr val="EBAC4B"/>
      </a:accent6>
      <a:hlink>
        <a:srgbClr val="65AD30"/>
      </a:hlink>
      <a:folHlink>
        <a:srgbClr val="8ED25B"/>
      </a:folHlink>
    </a:clrScheme>
    <a:fontScheme name="Parallax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e">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1A9F9826-882C-40B9-8F38-5A3B8CFD196D}"/>
    </a:ext>
  </a:ext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Parallax</Template>
  <TotalTime>2089</TotalTime>
  <Words>1009</Words>
  <Application>Microsoft Office PowerPoint</Application>
  <PresentationFormat>Widescreen</PresentationFormat>
  <Paragraphs>220</Paragraphs>
  <Slides>24</Slides>
  <Notes>16</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32" baseType="lpstr">
      <vt:lpstr>ＭＳ Ｐゴシック</vt:lpstr>
      <vt:lpstr>Arial</vt:lpstr>
      <vt:lpstr>Arial Narrow</vt:lpstr>
      <vt:lpstr>Calibri</vt:lpstr>
      <vt:lpstr>Corbel</vt:lpstr>
      <vt:lpstr>Wingdings</vt:lpstr>
      <vt:lpstr>Parallaxe</vt:lpstr>
      <vt:lpstr>think-cell Folie</vt:lpstr>
      <vt:lpstr>Safety aware design of Robotic Systems </vt:lpstr>
      <vt:lpstr>Safety as an Key Factor in Robotics Innovation</vt:lpstr>
      <vt:lpstr>Safety Standards in Robotics</vt:lpstr>
      <vt:lpstr>Safety Standards in Robotics</vt:lpstr>
      <vt:lpstr>Why Models for Safety Assurance?</vt:lpstr>
      <vt:lpstr>PowerPoint Presentation</vt:lpstr>
      <vt:lpstr>Papyrus(4Robotics)</vt:lpstr>
      <vt:lpstr>System Models</vt:lpstr>
      <vt:lpstr>Safety Analysis with Papyrus4Robotics</vt:lpstr>
      <vt:lpstr>Fault Analysis with RobMoSys</vt:lpstr>
      <vt:lpstr>PowerPoint Presentation</vt:lpstr>
      <vt:lpstr>Safety Analysis Use Case Scenario</vt:lpstr>
      <vt:lpstr>Model-based Safety Analysis (FMEA)</vt:lpstr>
      <vt:lpstr>Model-based Safety Analysis (LA)</vt:lpstr>
      <vt:lpstr>Fault Tree Analysis</vt:lpstr>
      <vt:lpstr> Framework</vt:lpstr>
      <vt:lpstr>Compositional Safety Analysis Cartesian impedance controller</vt:lpstr>
      <vt:lpstr>PowerPoint Presentation</vt:lpstr>
      <vt:lpstr>Integrating task &amp; skill models</vt:lpstr>
      <vt:lpstr>Execution and monitoring</vt:lpstr>
      <vt:lpstr>Gripper Example</vt:lpstr>
      <vt:lpstr>Context-Aware Robustness</vt:lpstr>
      <vt:lpstr>Recap</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Utilisateur de Microsoft Office</dc:creator>
  <cp:lastModifiedBy>RADERMACHER Ansgar</cp:lastModifiedBy>
  <cp:revision>369</cp:revision>
  <dcterms:created xsi:type="dcterms:W3CDTF">2016-02-22T19:52:10Z</dcterms:created>
  <dcterms:modified xsi:type="dcterms:W3CDTF">2019-09-17T12:59:43Z</dcterms:modified>
</cp:coreProperties>
</file>